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50" r:id="rId5"/>
  </p:sldMasterIdLst>
  <p:notesMasterIdLst>
    <p:notesMasterId r:id="rId25"/>
  </p:notesMasterIdLst>
  <p:handoutMasterIdLst>
    <p:handoutMasterId r:id="rId26"/>
  </p:handoutMasterIdLst>
  <p:sldIdLst>
    <p:sldId id="308" r:id="rId6"/>
    <p:sldId id="273" r:id="rId7"/>
    <p:sldId id="274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</p:sldIdLst>
  <p:sldSz cx="9144000" cy="6858000" type="screen4x3"/>
  <p:notesSz cx="6669088" cy="9753600"/>
  <p:custDataLst>
    <p:tags r:id="rId27"/>
  </p:custData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DE"/>
    <a:srgbClr val="FF9933"/>
    <a:srgbClr val="0099FF"/>
    <a:srgbClr val="333333"/>
    <a:srgbClr val="EAEAEA"/>
    <a:srgbClr val="B2B2B2"/>
    <a:srgbClr val="808080"/>
    <a:srgbClr val="5F5F5F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6455" autoAdjust="0"/>
  </p:normalViewPr>
  <p:slideViewPr>
    <p:cSldViewPr>
      <p:cViewPr>
        <p:scale>
          <a:sx n="125" d="100"/>
          <a:sy n="125" d="100"/>
        </p:scale>
        <p:origin x="-48" y="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91D1EF-AC50-4AC1-9E45-66ADFCA88C73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B7AA7231-D6B7-4B36-84AF-B474C7D624F3}">
      <dgm:prSet phldrT="[Text]"/>
      <dgm:spPr/>
      <dgm:t>
        <a:bodyPr/>
        <a:lstStyle/>
        <a:p>
          <a:r>
            <a:rPr lang="en-AU" dirty="0" smtClean="0"/>
            <a:t>Identification</a:t>
          </a:r>
          <a:endParaRPr lang="en-AU" dirty="0"/>
        </a:p>
      </dgm:t>
    </dgm:pt>
    <dgm:pt modelId="{A141FBCD-EBA5-495F-826F-E81A93958832}" type="parTrans" cxnId="{8B51968C-D6FD-45F0-93E2-FF52D3DC5B02}">
      <dgm:prSet/>
      <dgm:spPr/>
      <dgm:t>
        <a:bodyPr/>
        <a:lstStyle/>
        <a:p>
          <a:endParaRPr lang="en-AU"/>
        </a:p>
      </dgm:t>
    </dgm:pt>
    <dgm:pt modelId="{D5271D3B-4520-40D9-8381-A3FBF58A3AFF}" type="sibTrans" cxnId="{8B51968C-D6FD-45F0-93E2-FF52D3DC5B02}">
      <dgm:prSet/>
      <dgm:spPr/>
      <dgm:t>
        <a:bodyPr/>
        <a:lstStyle/>
        <a:p>
          <a:endParaRPr lang="en-AU"/>
        </a:p>
      </dgm:t>
    </dgm:pt>
    <dgm:pt modelId="{BA1F707B-CD46-4012-9534-09B5DE17CFC6}">
      <dgm:prSet phldrT="[Text]"/>
      <dgm:spPr/>
      <dgm:t>
        <a:bodyPr/>
        <a:lstStyle/>
        <a:p>
          <a:r>
            <a:rPr lang="en-AU" dirty="0" smtClean="0"/>
            <a:t>Assessment</a:t>
          </a:r>
          <a:endParaRPr lang="en-AU" dirty="0"/>
        </a:p>
      </dgm:t>
    </dgm:pt>
    <dgm:pt modelId="{33F20E87-E914-41EF-AEBD-1114EEB4FAF9}" type="parTrans" cxnId="{8D97D342-A090-48EF-B268-2182FBC98861}">
      <dgm:prSet/>
      <dgm:spPr/>
      <dgm:t>
        <a:bodyPr/>
        <a:lstStyle/>
        <a:p>
          <a:endParaRPr lang="en-AU"/>
        </a:p>
      </dgm:t>
    </dgm:pt>
    <dgm:pt modelId="{EDD48F95-1014-44CB-B12B-5CE0D6D7DE17}" type="sibTrans" cxnId="{8D97D342-A090-48EF-B268-2182FBC98861}">
      <dgm:prSet/>
      <dgm:spPr/>
      <dgm:t>
        <a:bodyPr/>
        <a:lstStyle/>
        <a:p>
          <a:endParaRPr lang="en-AU"/>
        </a:p>
      </dgm:t>
    </dgm:pt>
    <dgm:pt modelId="{9A3278BB-062F-44EB-8C09-C50B4D7E31B2}">
      <dgm:prSet phldrT="[Text]"/>
      <dgm:spPr/>
      <dgm:t>
        <a:bodyPr/>
        <a:lstStyle/>
        <a:p>
          <a:r>
            <a:rPr lang="en-AU" dirty="0" smtClean="0"/>
            <a:t>Controls</a:t>
          </a:r>
          <a:endParaRPr lang="en-AU" dirty="0"/>
        </a:p>
      </dgm:t>
    </dgm:pt>
    <dgm:pt modelId="{EBDDE81E-119C-4D54-BDBC-70A7A79EC3A1}" type="parTrans" cxnId="{4EB98A53-BCE7-463C-9AD7-424C1F79655A}">
      <dgm:prSet/>
      <dgm:spPr/>
      <dgm:t>
        <a:bodyPr/>
        <a:lstStyle/>
        <a:p>
          <a:endParaRPr lang="en-AU"/>
        </a:p>
      </dgm:t>
    </dgm:pt>
    <dgm:pt modelId="{22DA38D0-048A-432A-8A7D-2548875B3AE7}" type="sibTrans" cxnId="{4EB98A53-BCE7-463C-9AD7-424C1F79655A}">
      <dgm:prSet/>
      <dgm:spPr/>
      <dgm:t>
        <a:bodyPr/>
        <a:lstStyle/>
        <a:p>
          <a:endParaRPr lang="en-AU"/>
        </a:p>
      </dgm:t>
    </dgm:pt>
    <dgm:pt modelId="{AC23C9BC-535A-4888-9D4D-5723EAB976F9}">
      <dgm:prSet phldrT="[Text]"/>
      <dgm:spPr/>
      <dgm:t>
        <a:bodyPr/>
        <a:lstStyle/>
        <a:p>
          <a:r>
            <a:rPr lang="en-AU" dirty="0" smtClean="0"/>
            <a:t>Conclusions</a:t>
          </a:r>
          <a:endParaRPr lang="en-AU" dirty="0"/>
        </a:p>
      </dgm:t>
    </dgm:pt>
    <dgm:pt modelId="{8757119D-1DCE-4FD8-8AF7-5907095FA15B}" type="parTrans" cxnId="{8A78E187-1E4A-44C3-B919-5D30BD9F746E}">
      <dgm:prSet/>
      <dgm:spPr/>
      <dgm:t>
        <a:bodyPr/>
        <a:lstStyle/>
        <a:p>
          <a:endParaRPr lang="en-AU"/>
        </a:p>
      </dgm:t>
    </dgm:pt>
    <dgm:pt modelId="{112215B4-1DEC-4218-A08D-6CD4B270C63D}" type="sibTrans" cxnId="{8A78E187-1E4A-44C3-B919-5D30BD9F746E}">
      <dgm:prSet/>
      <dgm:spPr/>
      <dgm:t>
        <a:bodyPr/>
        <a:lstStyle/>
        <a:p>
          <a:endParaRPr lang="en-AU"/>
        </a:p>
      </dgm:t>
    </dgm:pt>
    <dgm:pt modelId="{925AD92D-8A01-4149-B965-B722A31077AF}" type="pres">
      <dgm:prSet presAssocID="{E791D1EF-AC50-4AC1-9E45-66ADFCA88C73}" presName="CompostProcess" presStyleCnt="0">
        <dgm:presLayoutVars>
          <dgm:dir/>
          <dgm:resizeHandles val="exact"/>
        </dgm:presLayoutVars>
      </dgm:prSet>
      <dgm:spPr/>
    </dgm:pt>
    <dgm:pt modelId="{CB8DE892-B273-4217-A094-B1B07D1AD3E7}" type="pres">
      <dgm:prSet presAssocID="{E791D1EF-AC50-4AC1-9E45-66ADFCA88C73}" presName="arrow" presStyleLbl="bgShp" presStyleIdx="0" presStyleCnt="1"/>
      <dgm:spPr/>
    </dgm:pt>
    <dgm:pt modelId="{2BAA1A2D-1A91-44FC-B788-11E01A2594BD}" type="pres">
      <dgm:prSet presAssocID="{E791D1EF-AC50-4AC1-9E45-66ADFCA88C73}" presName="linearProcess" presStyleCnt="0"/>
      <dgm:spPr/>
    </dgm:pt>
    <dgm:pt modelId="{EC030167-3EDC-4A7A-9889-A8BFCBD3146F}" type="pres">
      <dgm:prSet presAssocID="{B7AA7231-D6B7-4B36-84AF-B474C7D624F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2F859CF-DB20-4821-B403-566002E0463E}" type="pres">
      <dgm:prSet presAssocID="{D5271D3B-4520-40D9-8381-A3FBF58A3AFF}" presName="sibTrans" presStyleCnt="0"/>
      <dgm:spPr/>
    </dgm:pt>
    <dgm:pt modelId="{C8C243D5-9D45-4C5C-A3BD-8A025045D9D4}" type="pres">
      <dgm:prSet presAssocID="{BA1F707B-CD46-4012-9534-09B5DE17CFC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FE97DFC-8DF4-455B-A92B-14348843E15C}" type="pres">
      <dgm:prSet presAssocID="{EDD48F95-1014-44CB-B12B-5CE0D6D7DE17}" presName="sibTrans" presStyleCnt="0"/>
      <dgm:spPr/>
    </dgm:pt>
    <dgm:pt modelId="{136D63A9-838D-4D51-8DD3-92B18741E07F}" type="pres">
      <dgm:prSet presAssocID="{AC23C9BC-535A-4888-9D4D-5723EAB976F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3D361F8-D61D-4DCA-AF2A-1EAB5D9B95E3}" type="pres">
      <dgm:prSet presAssocID="{112215B4-1DEC-4218-A08D-6CD4B270C63D}" presName="sibTrans" presStyleCnt="0"/>
      <dgm:spPr/>
    </dgm:pt>
    <dgm:pt modelId="{7171D725-84DC-4806-A05B-0D7B5FA01FF6}" type="pres">
      <dgm:prSet presAssocID="{9A3278BB-062F-44EB-8C09-C50B4D7E31B2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B2A01182-47CF-4DCB-AD82-9C8B52C725C4}" type="presOf" srcId="{E791D1EF-AC50-4AC1-9E45-66ADFCA88C73}" destId="{925AD92D-8A01-4149-B965-B722A31077AF}" srcOrd="0" destOrd="0" presId="urn:microsoft.com/office/officeart/2005/8/layout/hProcess9"/>
    <dgm:cxn modelId="{8A78E187-1E4A-44C3-B919-5D30BD9F746E}" srcId="{E791D1EF-AC50-4AC1-9E45-66ADFCA88C73}" destId="{AC23C9BC-535A-4888-9D4D-5723EAB976F9}" srcOrd="2" destOrd="0" parTransId="{8757119D-1DCE-4FD8-8AF7-5907095FA15B}" sibTransId="{112215B4-1DEC-4218-A08D-6CD4B270C63D}"/>
    <dgm:cxn modelId="{4EB98A53-BCE7-463C-9AD7-424C1F79655A}" srcId="{E791D1EF-AC50-4AC1-9E45-66ADFCA88C73}" destId="{9A3278BB-062F-44EB-8C09-C50B4D7E31B2}" srcOrd="3" destOrd="0" parTransId="{EBDDE81E-119C-4D54-BDBC-70A7A79EC3A1}" sibTransId="{22DA38D0-048A-432A-8A7D-2548875B3AE7}"/>
    <dgm:cxn modelId="{057FC9A2-23B6-4920-AB53-B5BE2940AAA0}" type="presOf" srcId="{BA1F707B-CD46-4012-9534-09B5DE17CFC6}" destId="{C8C243D5-9D45-4C5C-A3BD-8A025045D9D4}" srcOrd="0" destOrd="0" presId="urn:microsoft.com/office/officeart/2005/8/layout/hProcess9"/>
    <dgm:cxn modelId="{48BE4D72-A2D5-452C-97ED-26B592918662}" type="presOf" srcId="{B7AA7231-D6B7-4B36-84AF-B474C7D624F3}" destId="{EC030167-3EDC-4A7A-9889-A8BFCBD3146F}" srcOrd="0" destOrd="0" presId="urn:microsoft.com/office/officeart/2005/8/layout/hProcess9"/>
    <dgm:cxn modelId="{C4B8F509-8153-4967-A65B-32EF0B258F79}" type="presOf" srcId="{9A3278BB-062F-44EB-8C09-C50B4D7E31B2}" destId="{7171D725-84DC-4806-A05B-0D7B5FA01FF6}" srcOrd="0" destOrd="0" presId="urn:microsoft.com/office/officeart/2005/8/layout/hProcess9"/>
    <dgm:cxn modelId="{8D97D342-A090-48EF-B268-2182FBC98861}" srcId="{E791D1EF-AC50-4AC1-9E45-66ADFCA88C73}" destId="{BA1F707B-CD46-4012-9534-09B5DE17CFC6}" srcOrd="1" destOrd="0" parTransId="{33F20E87-E914-41EF-AEBD-1114EEB4FAF9}" sibTransId="{EDD48F95-1014-44CB-B12B-5CE0D6D7DE17}"/>
    <dgm:cxn modelId="{0DAAC366-1E48-436E-B1CC-9599DB5DEDD8}" type="presOf" srcId="{AC23C9BC-535A-4888-9D4D-5723EAB976F9}" destId="{136D63A9-838D-4D51-8DD3-92B18741E07F}" srcOrd="0" destOrd="0" presId="urn:microsoft.com/office/officeart/2005/8/layout/hProcess9"/>
    <dgm:cxn modelId="{8B51968C-D6FD-45F0-93E2-FF52D3DC5B02}" srcId="{E791D1EF-AC50-4AC1-9E45-66ADFCA88C73}" destId="{B7AA7231-D6B7-4B36-84AF-B474C7D624F3}" srcOrd="0" destOrd="0" parTransId="{A141FBCD-EBA5-495F-826F-E81A93958832}" sibTransId="{D5271D3B-4520-40D9-8381-A3FBF58A3AFF}"/>
    <dgm:cxn modelId="{25BAD017-0A1D-487C-B02D-F180777572A3}" type="presParOf" srcId="{925AD92D-8A01-4149-B965-B722A31077AF}" destId="{CB8DE892-B273-4217-A094-B1B07D1AD3E7}" srcOrd="0" destOrd="0" presId="urn:microsoft.com/office/officeart/2005/8/layout/hProcess9"/>
    <dgm:cxn modelId="{008307A0-8879-4FD6-9874-BD4F1F8F7D8A}" type="presParOf" srcId="{925AD92D-8A01-4149-B965-B722A31077AF}" destId="{2BAA1A2D-1A91-44FC-B788-11E01A2594BD}" srcOrd="1" destOrd="0" presId="urn:microsoft.com/office/officeart/2005/8/layout/hProcess9"/>
    <dgm:cxn modelId="{D60595F7-A5A6-4A1F-8F41-DE11E6AE06A0}" type="presParOf" srcId="{2BAA1A2D-1A91-44FC-B788-11E01A2594BD}" destId="{EC030167-3EDC-4A7A-9889-A8BFCBD3146F}" srcOrd="0" destOrd="0" presId="urn:microsoft.com/office/officeart/2005/8/layout/hProcess9"/>
    <dgm:cxn modelId="{FFD0C9C5-6843-49E3-8937-225BBAE7CB83}" type="presParOf" srcId="{2BAA1A2D-1A91-44FC-B788-11E01A2594BD}" destId="{42F859CF-DB20-4821-B403-566002E0463E}" srcOrd="1" destOrd="0" presId="urn:microsoft.com/office/officeart/2005/8/layout/hProcess9"/>
    <dgm:cxn modelId="{335D7B19-088F-45DB-A4A0-FBF637D31F84}" type="presParOf" srcId="{2BAA1A2D-1A91-44FC-B788-11E01A2594BD}" destId="{C8C243D5-9D45-4C5C-A3BD-8A025045D9D4}" srcOrd="2" destOrd="0" presId="urn:microsoft.com/office/officeart/2005/8/layout/hProcess9"/>
    <dgm:cxn modelId="{B052CBD8-9652-48B0-87A4-5E21A1D6507A}" type="presParOf" srcId="{2BAA1A2D-1A91-44FC-B788-11E01A2594BD}" destId="{5FE97DFC-8DF4-455B-A92B-14348843E15C}" srcOrd="3" destOrd="0" presId="urn:microsoft.com/office/officeart/2005/8/layout/hProcess9"/>
    <dgm:cxn modelId="{EF63F694-FF7B-4C22-A41A-160B6A575A1D}" type="presParOf" srcId="{2BAA1A2D-1A91-44FC-B788-11E01A2594BD}" destId="{136D63A9-838D-4D51-8DD3-92B18741E07F}" srcOrd="4" destOrd="0" presId="urn:microsoft.com/office/officeart/2005/8/layout/hProcess9"/>
    <dgm:cxn modelId="{C3E747CD-D0FE-4778-BEF0-098643D53533}" type="presParOf" srcId="{2BAA1A2D-1A91-44FC-B788-11E01A2594BD}" destId="{13D361F8-D61D-4DCA-AF2A-1EAB5D9B95E3}" srcOrd="5" destOrd="0" presId="urn:microsoft.com/office/officeart/2005/8/layout/hProcess9"/>
    <dgm:cxn modelId="{AE03333B-6959-4693-8BD4-62D503D27EED}" type="presParOf" srcId="{2BAA1A2D-1A91-44FC-B788-11E01A2594BD}" destId="{7171D725-84DC-4806-A05B-0D7B5FA01FF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53DE66-2607-41E6-93E9-6F1EE0714A77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81665EAD-5F71-4680-B6D6-11561829E731}">
      <dgm:prSet phldrT="[Text]"/>
      <dgm:spPr>
        <a:solidFill>
          <a:srgbClr val="C00000"/>
        </a:solidFill>
      </dgm:spPr>
      <dgm:t>
        <a:bodyPr/>
        <a:lstStyle/>
        <a:p>
          <a:r>
            <a:rPr lang="en-AU" dirty="0" smtClean="0"/>
            <a:t>RISK ASSESSMENT</a:t>
          </a:r>
          <a:endParaRPr lang="en-AU" dirty="0"/>
        </a:p>
      </dgm:t>
    </dgm:pt>
    <dgm:pt modelId="{A388E463-0755-4803-8B7D-CDF899BA7E19}" type="parTrans" cxnId="{4C3F6819-A29C-488F-80C5-420775A2B596}">
      <dgm:prSet/>
      <dgm:spPr/>
      <dgm:t>
        <a:bodyPr/>
        <a:lstStyle/>
        <a:p>
          <a:endParaRPr lang="en-AU"/>
        </a:p>
      </dgm:t>
    </dgm:pt>
    <dgm:pt modelId="{7CBF5E1B-83E4-42DB-830F-2A2EE53F40ED}" type="sibTrans" cxnId="{4C3F6819-A29C-488F-80C5-420775A2B596}">
      <dgm:prSet/>
      <dgm:spPr/>
      <dgm:t>
        <a:bodyPr/>
        <a:lstStyle/>
        <a:p>
          <a:endParaRPr lang="en-AU"/>
        </a:p>
      </dgm:t>
    </dgm:pt>
    <dgm:pt modelId="{66D8443F-AA70-48DA-BB9F-B6CE6BD966D3}">
      <dgm:prSet phldrT="[Text]"/>
      <dgm:spPr>
        <a:solidFill>
          <a:srgbClr val="00B050"/>
        </a:solidFill>
      </dgm:spPr>
      <dgm:t>
        <a:bodyPr/>
        <a:lstStyle/>
        <a:p>
          <a:r>
            <a:rPr lang="en-AU" dirty="0" smtClean="0"/>
            <a:t>SDS</a:t>
          </a:r>
          <a:endParaRPr lang="en-AU" dirty="0"/>
        </a:p>
      </dgm:t>
    </dgm:pt>
    <dgm:pt modelId="{3A4BF510-3133-4F65-82D2-2C75547C23AF}" type="parTrans" cxnId="{BE1D4540-B9C6-419A-AEEA-B772C5421351}">
      <dgm:prSet/>
      <dgm:spPr/>
      <dgm:t>
        <a:bodyPr/>
        <a:lstStyle/>
        <a:p>
          <a:endParaRPr lang="en-AU"/>
        </a:p>
      </dgm:t>
    </dgm:pt>
    <dgm:pt modelId="{751E4428-8779-4015-947B-0795DA92F91A}" type="sibTrans" cxnId="{BE1D4540-B9C6-419A-AEEA-B772C5421351}">
      <dgm:prSet/>
      <dgm:spPr/>
      <dgm:t>
        <a:bodyPr/>
        <a:lstStyle/>
        <a:p>
          <a:endParaRPr lang="en-AU"/>
        </a:p>
      </dgm:t>
    </dgm:pt>
    <dgm:pt modelId="{52B1AB97-FE30-4BDB-8D08-A18BB0B41D61}" type="pres">
      <dgm:prSet presAssocID="{4653DE66-2607-41E6-93E9-6F1EE0714A7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B675CD5-8D94-4F3F-A43E-5B609FEF3E3D}" type="pres">
      <dgm:prSet presAssocID="{81665EAD-5F71-4680-B6D6-11561829E731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3D92230-A439-4F85-85D7-884515AC317B}" type="pres">
      <dgm:prSet presAssocID="{81665EAD-5F71-4680-B6D6-11561829E731}" presName="gear1srcNode" presStyleLbl="node1" presStyleIdx="0" presStyleCnt="2"/>
      <dgm:spPr/>
      <dgm:t>
        <a:bodyPr/>
        <a:lstStyle/>
        <a:p>
          <a:endParaRPr lang="en-AU"/>
        </a:p>
      </dgm:t>
    </dgm:pt>
    <dgm:pt modelId="{4F3070B5-0B71-4F98-996A-4C381883A8A2}" type="pres">
      <dgm:prSet presAssocID="{81665EAD-5F71-4680-B6D6-11561829E731}" presName="gear1dstNode" presStyleLbl="node1" presStyleIdx="0" presStyleCnt="2"/>
      <dgm:spPr/>
      <dgm:t>
        <a:bodyPr/>
        <a:lstStyle/>
        <a:p>
          <a:endParaRPr lang="en-AU"/>
        </a:p>
      </dgm:t>
    </dgm:pt>
    <dgm:pt modelId="{7B7B2587-4CA4-443F-A542-DAC357D55FED}" type="pres">
      <dgm:prSet presAssocID="{66D8443F-AA70-48DA-BB9F-B6CE6BD966D3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832B7B9-3B57-42A4-B968-517C3E6CD36D}" type="pres">
      <dgm:prSet presAssocID="{66D8443F-AA70-48DA-BB9F-B6CE6BD966D3}" presName="gear2srcNode" presStyleLbl="node1" presStyleIdx="1" presStyleCnt="2"/>
      <dgm:spPr/>
      <dgm:t>
        <a:bodyPr/>
        <a:lstStyle/>
        <a:p>
          <a:endParaRPr lang="en-AU"/>
        </a:p>
      </dgm:t>
    </dgm:pt>
    <dgm:pt modelId="{41356ADD-90FB-4ECB-9A8D-BE33A7267D51}" type="pres">
      <dgm:prSet presAssocID="{66D8443F-AA70-48DA-BB9F-B6CE6BD966D3}" presName="gear2dstNode" presStyleLbl="node1" presStyleIdx="1" presStyleCnt="2"/>
      <dgm:spPr/>
      <dgm:t>
        <a:bodyPr/>
        <a:lstStyle/>
        <a:p>
          <a:endParaRPr lang="en-AU"/>
        </a:p>
      </dgm:t>
    </dgm:pt>
    <dgm:pt modelId="{54484728-2778-4BD1-BEC5-847056A59CF9}" type="pres">
      <dgm:prSet presAssocID="{7CBF5E1B-83E4-42DB-830F-2A2EE53F40ED}" presName="connector1" presStyleLbl="sibTrans2D1" presStyleIdx="0" presStyleCnt="2"/>
      <dgm:spPr/>
      <dgm:t>
        <a:bodyPr/>
        <a:lstStyle/>
        <a:p>
          <a:endParaRPr lang="en-AU"/>
        </a:p>
      </dgm:t>
    </dgm:pt>
    <dgm:pt modelId="{20BE361F-2E98-4DDE-9FC4-9CE67B3F382B}" type="pres">
      <dgm:prSet presAssocID="{751E4428-8779-4015-947B-0795DA92F91A}" presName="connector2" presStyleLbl="sibTrans2D1" presStyleIdx="1" presStyleCnt="2"/>
      <dgm:spPr/>
      <dgm:t>
        <a:bodyPr/>
        <a:lstStyle/>
        <a:p>
          <a:endParaRPr lang="en-AU"/>
        </a:p>
      </dgm:t>
    </dgm:pt>
  </dgm:ptLst>
  <dgm:cxnLst>
    <dgm:cxn modelId="{393CB7C2-359F-4308-8CA0-8FDE435D5385}" type="presOf" srcId="{81665EAD-5F71-4680-B6D6-11561829E731}" destId="{CB675CD5-8D94-4F3F-A43E-5B609FEF3E3D}" srcOrd="0" destOrd="0" presId="urn:microsoft.com/office/officeart/2005/8/layout/gear1"/>
    <dgm:cxn modelId="{41DA2797-9B71-4B5D-80D7-C1B4F4751D2F}" type="presOf" srcId="{81665EAD-5F71-4680-B6D6-11561829E731}" destId="{4F3070B5-0B71-4F98-996A-4C381883A8A2}" srcOrd="2" destOrd="0" presId="urn:microsoft.com/office/officeart/2005/8/layout/gear1"/>
    <dgm:cxn modelId="{BE1D4540-B9C6-419A-AEEA-B772C5421351}" srcId="{4653DE66-2607-41E6-93E9-6F1EE0714A77}" destId="{66D8443F-AA70-48DA-BB9F-B6CE6BD966D3}" srcOrd="1" destOrd="0" parTransId="{3A4BF510-3133-4F65-82D2-2C75547C23AF}" sibTransId="{751E4428-8779-4015-947B-0795DA92F91A}"/>
    <dgm:cxn modelId="{1BE5E1D3-0541-43CA-A66B-722930E64D7D}" type="presOf" srcId="{66D8443F-AA70-48DA-BB9F-B6CE6BD966D3}" destId="{7B7B2587-4CA4-443F-A542-DAC357D55FED}" srcOrd="0" destOrd="0" presId="urn:microsoft.com/office/officeart/2005/8/layout/gear1"/>
    <dgm:cxn modelId="{4C3F6819-A29C-488F-80C5-420775A2B596}" srcId="{4653DE66-2607-41E6-93E9-6F1EE0714A77}" destId="{81665EAD-5F71-4680-B6D6-11561829E731}" srcOrd="0" destOrd="0" parTransId="{A388E463-0755-4803-8B7D-CDF899BA7E19}" sibTransId="{7CBF5E1B-83E4-42DB-830F-2A2EE53F40ED}"/>
    <dgm:cxn modelId="{A295835A-0BF8-4E83-B142-24407C3FDB18}" type="presOf" srcId="{66D8443F-AA70-48DA-BB9F-B6CE6BD966D3}" destId="{6832B7B9-3B57-42A4-B968-517C3E6CD36D}" srcOrd="1" destOrd="0" presId="urn:microsoft.com/office/officeart/2005/8/layout/gear1"/>
    <dgm:cxn modelId="{F15BF648-1458-40BF-B40E-CA5253389920}" type="presOf" srcId="{4653DE66-2607-41E6-93E9-6F1EE0714A77}" destId="{52B1AB97-FE30-4BDB-8D08-A18BB0B41D61}" srcOrd="0" destOrd="0" presId="urn:microsoft.com/office/officeart/2005/8/layout/gear1"/>
    <dgm:cxn modelId="{7E4AB2C5-CABD-4FB8-A466-6D36DC7165B8}" type="presOf" srcId="{66D8443F-AA70-48DA-BB9F-B6CE6BD966D3}" destId="{41356ADD-90FB-4ECB-9A8D-BE33A7267D51}" srcOrd="2" destOrd="0" presId="urn:microsoft.com/office/officeart/2005/8/layout/gear1"/>
    <dgm:cxn modelId="{705B50E5-E6ED-4E1B-BCC2-000FE6391023}" type="presOf" srcId="{751E4428-8779-4015-947B-0795DA92F91A}" destId="{20BE361F-2E98-4DDE-9FC4-9CE67B3F382B}" srcOrd="0" destOrd="0" presId="urn:microsoft.com/office/officeart/2005/8/layout/gear1"/>
    <dgm:cxn modelId="{C3981075-B4F6-4BF8-AB28-1F330B24E416}" type="presOf" srcId="{81665EAD-5F71-4680-B6D6-11561829E731}" destId="{F3D92230-A439-4F85-85D7-884515AC317B}" srcOrd="1" destOrd="0" presId="urn:microsoft.com/office/officeart/2005/8/layout/gear1"/>
    <dgm:cxn modelId="{80C8CDFA-1011-496A-99CA-DA102D9CCB86}" type="presOf" srcId="{7CBF5E1B-83E4-42DB-830F-2A2EE53F40ED}" destId="{54484728-2778-4BD1-BEC5-847056A59CF9}" srcOrd="0" destOrd="0" presId="urn:microsoft.com/office/officeart/2005/8/layout/gear1"/>
    <dgm:cxn modelId="{49997A0A-6F64-4478-A207-3B84C819E4EE}" type="presParOf" srcId="{52B1AB97-FE30-4BDB-8D08-A18BB0B41D61}" destId="{CB675CD5-8D94-4F3F-A43E-5B609FEF3E3D}" srcOrd="0" destOrd="0" presId="urn:microsoft.com/office/officeart/2005/8/layout/gear1"/>
    <dgm:cxn modelId="{989BA227-21FA-4F92-91B4-46ACF06D9548}" type="presParOf" srcId="{52B1AB97-FE30-4BDB-8D08-A18BB0B41D61}" destId="{F3D92230-A439-4F85-85D7-884515AC317B}" srcOrd="1" destOrd="0" presId="urn:microsoft.com/office/officeart/2005/8/layout/gear1"/>
    <dgm:cxn modelId="{5FA7FD1F-D0A4-459F-862F-43D6BB4CDCD5}" type="presParOf" srcId="{52B1AB97-FE30-4BDB-8D08-A18BB0B41D61}" destId="{4F3070B5-0B71-4F98-996A-4C381883A8A2}" srcOrd="2" destOrd="0" presId="urn:microsoft.com/office/officeart/2005/8/layout/gear1"/>
    <dgm:cxn modelId="{968F22F5-153A-456F-8614-662EE7626284}" type="presParOf" srcId="{52B1AB97-FE30-4BDB-8D08-A18BB0B41D61}" destId="{7B7B2587-4CA4-443F-A542-DAC357D55FED}" srcOrd="3" destOrd="0" presId="urn:microsoft.com/office/officeart/2005/8/layout/gear1"/>
    <dgm:cxn modelId="{9D4BF5C5-9CD7-4B67-80F9-6C1F95391F40}" type="presParOf" srcId="{52B1AB97-FE30-4BDB-8D08-A18BB0B41D61}" destId="{6832B7B9-3B57-42A4-B968-517C3E6CD36D}" srcOrd="4" destOrd="0" presId="urn:microsoft.com/office/officeart/2005/8/layout/gear1"/>
    <dgm:cxn modelId="{3A673A92-9F24-43FB-BFA6-CFE8DDB21F12}" type="presParOf" srcId="{52B1AB97-FE30-4BDB-8D08-A18BB0B41D61}" destId="{41356ADD-90FB-4ECB-9A8D-BE33A7267D51}" srcOrd="5" destOrd="0" presId="urn:microsoft.com/office/officeart/2005/8/layout/gear1"/>
    <dgm:cxn modelId="{15D4F4C5-7787-451C-8A2D-D43475BAA93A}" type="presParOf" srcId="{52B1AB97-FE30-4BDB-8D08-A18BB0B41D61}" destId="{54484728-2778-4BD1-BEC5-847056A59CF9}" srcOrd="6" destOrd="0" presId="urn:microsoft.com/office/officeart/2005/8/layout/gear1"/>
    <dgm:cxn modelId="{F95EEDBE-21EB-4276-9762-EDD77CF64A7A}" type="presParOf" srcId="{52B1AB97-FE30-4BDB-8D08-A18BB0B41D61}" destId="{20BE361F-2E98-4DDE-9FC4-9CE67B3F382B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DE892-B273-4217-A094-B1B07D1AD3E7}">
      <dsp:nvSpPr>
        <dsp:cNvPr id="0" name=""/>
        <dsp:cNvSpPr/>
      </dsp:nvSpPr>
      <dsp:spPr>
        <a:xfrm>
          <a:off x="583939" y="0"/>
          <a:ext cx="6617985" cy="414723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30167-3EDC-4A7A-9889-A8BFCBD3146F}">
      <dsp:nvSpPr>
        <dsp:cNvPr id="0" name=""/>
        <dsp:cNvSpPr/>
      </dsp:nvSpPr>
      <dsp:spPr>
        <a:xfrm>
          <a:off x="950" y="1244170"/>
          <a:ext cx="1846196" cy="16588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/>
            <a:t>Identification</a:t>
          </a:r>
          <a:endParaRPr lang="en-AU" sz="2100" kern="1200" dirty="0"/>
        </a:p>
      </dsp:txBody>
      <dsp:txXfrm>
        <a:off x="81931" y="1325151"/>
        <a:ext cx="1684234" cy="1496932"/>
      </dsp:txXfrm>
    </dsp:sp>
    <dsp:sp modelId="{C8C243D5-9D45-4C5C-A3BD-8A025045D9D4}">
      <dsp:nvSpPr>
        <dsp:cNvPr id="0" name=""/>
        <dsp:cNvSpPr/>
      </dsp:nvSpPr>
      <dsp:spPr>
        <a:xfrm>
          <a:off x="1980206" y="1244170"/>
          <a:ext cx="1846196" cy="16588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/>
            <a:t>Assessment</a:t>
          </a:r>
          <a:endParaRPr lang="en-AU" sz="2100" kern="1200" dirty="0"/>
        </a:p>
      </dsp:txBody>
      <dsp:txXfrm>
        <a:off x="2061187" y="1325151"/>
        <a:ext cx="1684234" cy="1496932"/>
      </dsp:txXfrm>
    </dsp:sp>
    <dsp:sp modelId="{136D63A9-838D-4D51-8DD3-92B18741E07F}">
      <dsp:nvSpPr>
        <dsp:cNvPr id="0" name=""/>
        <dsp:cNvSpPr/>
      </dsp:nvSpPr>
      <dsp:spPr>
        <a:xfrm>
          <a:off x="3959462" y="1244170"/>
          <a:ext cx="1846196" cy="16588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/>
            <a:t>Conclusions</a:t>
          </a:r>
          <a:endParaRPr lang="en-AU" sz="2100" kern="1200" dirty="0"/>
        </a:p>
      </dsp:txBody>
      <dsp:txXfrm>
        <a:off x="4040443" y="1325151"/>
        <a:ext cx="1684234" cy="1496932"/>
      </dsp:txXfrm>
    </dsp:sp>
    <dsp:sp modelId="{7171D725-84DC-4806-A05B-0D7B5FA01FF6}">
      <dsp:nvSpPr>
        <dsp:cNvPr id="0" name=""/>
        <dsp:cNvSpPr/>
      </dsp:nvSpPr>
      <dsp:spPr>
        <a:xfrm>
          <a:off x="5938717" y="1244170"/>
          <a:ext cx="1846196" cy="16588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/>
            <a:t>Controls</a:t>
          </a:r>
          <a:endParaRPr lang="en-AU" sz="2100" kern="1200" dirty="0"/>
        </a:p>
      </dsp:txBody>
      <dsp:txXfrm>
        <a:off x="6019698" y="1325151"/>
        <a:ext cx="1684234" cy="1496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75CD5-8D94-4F3F-A43E-5B609FEF3E3D}">
      <dsp:nvSpPr>
        <dsp:cNvPr id="0" name=""/>
        <dsp:cNvSpPr/>
      </dsp:nvSpPr>
      <dsp:spPr>
        <a:xfrm>
          <a:off x="2844800" y="1422399"/>
          <a:ext cx="2235200" cy="223520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RISK ASSESSMENT</a:t>
          </a:r>
          <a:endParaRPr lang="en-AU" sz="1400" kern="1200" dirty="0"/>
        </a:p>
      </dsp:txBody>
      <dsp:txXfrm>
        <a:off x="3294175" y="1945984"/>
        <a:ext cx="1336450" cy="1148939"/>
      </dsp:txXfrm>
    </dsp:sp>
    <dsp:sp modelId="{7B7B2587-4CA4-443F-A542-DAC357D55FED}">
      <dsp:nvSpPr>
        <dsp:cNvPr id="0" name=""/>
        <dsp:cNvSpPr/>
      </dsp:nvSpPr>
      <dsp:spPr>
        <a:xfrm>
          <a:off x="1544320" y="894079"/>
          <a:ext cx="1625600" cy="1625600"/>
        </a:xfrm>
        <a:prstGeom prst="gear6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SDS</a:t>
          </a:r>
          <a:endParaRPr lang="en-AU" sz="1400" kern="1200" dirty="0"/>
        </a:p>
      </dsp:txBody>
      <dsp:txXfrm>
        <a:off x="1953570" y="1305802"/>
        <a:ext cx="807100" cy="802154"/>
      </dsp:txXfrm>
    </dsp:sp>
    <dsp:sp modelId="{54484728-2778-4BD1-BEC5-847056A59CF9}">
      <dsp:nvSpPr>
        <dsp:cNvPr id="0" name=""/>
        <dsp:cNvSpPr/>
      </dsp:nvSpPr>
      <dsp:spPr>
        <a:xfrm>
          <a:off x="2944297" y="1043710"/>
          <a:ext cx="2749296" cy="2749296"/>
        </a:xfrm>
        <a:prstGeom prst="circularArrow">
          <a:avLst>
            <a:gd name="adj1" fmla="val 4878"/>
            <a:gd name="adj2" fmla="val 312630"/>
            <a:gd name="adj3" fmla="val 3133259"/>
            <a:gd name="adj4" fmla="val 15234156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E361F-2E98-4DDE-9FC4-9CE67B3F382B}">
      <dsp:nvSpPr>
        <dsp:cNvPr id="0" name=""/>
        <dsp:cNvSpPr/>
      </dsp:nvSpPr>
      <dsp:spPr>
        <a:xfrm>
          <a:off x="1256429" y="5349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endParaRPr lang="en-AU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endParaRPr lang="en-AU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063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endParaRPr lang="en-AU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fld id="{56000866-7C82-4C5D-9D0D-ABAEB5AD8B2B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473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endParaRPr lang="en-AU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endParaRPr lang="en-AU"/>
          </a:p>
        </p:txBody>
      </p:sp>
      <p:sp>
        <p:nvSpPr>
          <p:cNvPr id="240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0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32325"/>
            <a:ext cx="5335588" cy="438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endParaRPr lang="en-AU"/>
          </a:p>
        </p:txBody>
      </p:sp>
      <p:sp>
        <p:nvSpPr>
          <p:cNvPr id="240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fld id="{AA98A353-42D0-498F-B062-AEB4252578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4096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70FDD-CDA3-431E-991F-36717ECC6B6C}" type="slidenum">
              <a:rPr lang="en-AU"/>
              <a:pPr/>
              <a:t>1</a:t>
            </a:fld>
            <a:endParaRPr lang="en-AU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>
                <a:solidFill>
                  <a:srgbClr val="FF0000"/>
                </a:solidFill>
              </a:rPr>
              <a:t>NOTE TO CURRICULUM DEVELOPER: REFER TO QTMS-PR-39 CURRICULUM DEVELOPMENT GUIDE ON THE USE OF THIS TEMPLATE.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776664" y="9263063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73" tIns="44887" rIns="89773" bIns="44887"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B32B0D5-48B2-4D06-A841-8C1370952867}" type="slidenum">
              <a:rPr lang="en-AU" altLang="en-US" sz="1200"/>
              <a:pPr algn="r" eaLnBrk="1" hangingPunct="1"/>
              <a:t>12</a:t>
            </a:fld>
            <a:endParaRPr lang="en-AU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b="1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776664" y="9263063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73" tIns="44887" rIns="89773" bIns="44887"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73AF53C-980A-4064-9C69-223C0B08F444}" type="slidenum">
              <a:rPr lang="en-AU" altLang="en-US" sz="1200"/>
              <a:pPr algn="r" eaLnBrk="1" hangingPunct="1"/>
              <a:t>13</a:t>
            </a:fld>
            <a:endParaRPr lang="en-AU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b="1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776664" y="9263063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73" tIns="44887" rIns="89773" bIns="44887"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380C849-8ED0-439E-B273-5F2D33844E0F}" type="slidenum">
              <a:rPr lang="en-AU" altLang="en-US" sz="1200"/>
              <a:pPr algn="r" eaLnBrk="1" hangingPunct="1"/>
              <a:t>14</a:t>
            </a:fld>
            <a:endParaRPr lang="en-AU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b="1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776664" y="9264651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30" tIns="45015" rIns="90030" bIns="45015" anchor="b"/>
          <a:lstStyle>
            <a:lvl1pPr defTabSz="900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0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0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0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0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E56B94F-ADFD-43A4-BC56-6D4C69CF4C72}" type="slidenum">
              <a:rPr lang="en-AU" altLang="en-US" sz="1100">
                <a:cs typeface="Arial" pitchFamily="34" charset="0"/>
              </a:rPr>
              <a:pPr algn="r" eaLnBrk="1" hangingPunct="1"/>
              <a:t>15</a:t>
            </a:fld>
            <a:endParaRPr lang="en-AU" altLang="en-US" sz="1100">
              <a:cs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4632326"/>
            <a:ext cx="5332412" cy="4389438"/>
          </a:xfrm>
          <a:noFill/>
        </p:spPr>
        <p:txBody>
          <a:bodyPr lIns="90030" tIns="45015" rIns="90030" bIns="45015"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776664" y="9264651"/>
            <a:ext cx="2890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30" tIns="45015" rIns="90030" bIns="45015" anchor="b"/>
          <a:lstStyle>
            <a:lvl1pPr defTabSz="900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0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0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0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0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AC4D1DC-08F6-41D2-85E9-919C381FE7B0}" type="slidenum">
              <a:rPr lang="en-AU" altLang="en-US" sz="1100">
                <a:cs typeface="Arial" pitchFamily="34" charset="0"/>
              </a:rPr>
              <a:pPr algn="r" eaLnBrk="1" hangingPunct="1"/>
              <a:t>16</a:t>
            </a:fld>
            <a:endParaRPr lang="en-AU" altLang="en-US" sz="1100">
              <a:cs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4632326"/>
            <a:ext cx="5332412" cy="4389438"/>
          </a:xfrm>
          <a:noFill/>
        </p:spPr>
        <p:txBody>
          <a:bodyPr lIns="90030" tIns="45015" rIns="90030" bIns="45015"/>
          <a:lstStyle/>
          <a:p>
            <a:pPr eaLnBrk="1" hangingPunct="1"/>
            <a:endParaRPr lang="en-US" altLang="en-US" sz="8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776664" y="9263063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73" tIns="44887" rIns="89773" bIns="44887"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7B38E4B-E261-4701-A7F6-9D2B76EB23F9}" type="slidenum">
              <a:rPr lang="en-AU" altLang="en-US" sz="1200"/>
              <a:pPr algn="r" eaLnBrk="1" hangingPunct="1"/>
              <a:t>17</a:t>
            </a:fld>
            <a:endParaRPr lang="en-AU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b="1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4" y="9263063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73" tIns="44887" rIns="89773" bIns="44887"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9F6FF55-4739-4782-B075-C1F9CF7B5A49}" type="slidenum">
              <a:rPr lang="en-AU" altLang="en-US" sz="1200"/>
              <a:pPr algn="r" eaLnBrk="1" hangingPunct="1"/>
              <a:t>18</a:t>
            </a:fld>
            <a:endParaRPr lang="en-AU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b="1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84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53" indent="-285712" defTabSz="8984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50" indent="-228570" defTabSz="8984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990" indent="-228570" defTabSz="8984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30" indent="-228570" defTabSz="8984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270" indent="-228570" defTabSz="89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10" indent="-228570" defTabSz="89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550" indent="-228570" defTabSz="89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690" indent="-228570" defTabSz="89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573E461-4E50-466B-A181-AB021C8BE3C8}" type="slidenum">
              <a:rPr lang="en-AU" altLang="en-US" smtClean="0"/>
              <a:pPr eaLnBrk="1" hangingPunct="1"/>
              <a:t>4</a:t>
            </a:fld>
            <a:endParaRPr lang="en-AU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AU" altLang="en-US" sz="100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AU" altLang="en-US" sz="100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AU" altLang="en-US" sz="10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84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53" indent="-285712" defTabSz="8984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50" indent="-228570" defTabSz="8984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990" indent="-228570" defTabSz="8984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30" indent="-228570" defTabSz="8984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270" indent="-228570" defTabSz="89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10" indent="-228570" defTabSz="89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550" indent="-228570" defTabSz="89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690" indent="-228570" defTabSz="89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F71FAD0-62FB-4D70-8577-BA88E2334742}" type="slidenum">
              <a:rPr lang="en-AU" altLang="en-US" smtClean="0"/>
              <a:pPr eaLnBrk="1" hangingPunct="1"/>
              <a:t>5</a:t>
            </a:fld>
            <a:endParaRPr lang="en-AU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776664" y="9263063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73" tIns="44887" rIns="89773" bIns="44887"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9DEFCFB-EA38-45F5-B960-FBBE230B64F2}" type="slidenum">
              <a:rPr lang="en-AU" altLang="en-US" sz="1200"/>
              <a:pPr algn="r" eaLnBrk="1" hangingPunct="1"/>
              <a:t>6</a:t>
            </a:fld>
            <a:endParaRPr lang="en-AU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b="1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776664" y="9263063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73" tIns="44887" rIns="89773" bIns="44887"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DB1F61D-0929-43BC-A1F6-68820466696D}" type="slidenum">
              <a:rPr lang="en-AU" altLang="en-US" sz="1200"/>
              <a:pPr algn="r" eaLnBrk="1" hangingPunct="1"/>
              <a:t>7</a:t>
            </a:fld>
            <a:endParaRPr lang="en-AU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b="1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776664" y="9263063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73" tIns="44887" rIns="89773" bIns="44887"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86CA0E3-FAD0-4380-9730-97BD6B88CE43}" type="slidenum">
              <a:rPr lang="en-AU" altLang="en-US" sz="1200"/>
              <a:pPr algn="r" eaLnBrk="1" hangingPunct="1"/>
              <a:t>8</a:t>
            </a:fld>
            <a:endParaRPr lang="en-AU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b="1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776664" y="9263063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73" tIns="44887" rIns="89773" bIns="44887"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9C53079-5DD2-468F-9D63-7FB7DB6E6DFE}" type="slidenum">
              <a:rPr lang="en-AU" altLang="en-US" sz="1200"/>
              <a:pPr algn="r" eaLnBrk="1" hangingPunct="1"/>
              <a:t>9</a:t>
            </a:fld>
            <a:endParaRPr lang="en-AU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b="1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776664" y="9263063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73" tIns="44887" rIns="89773" bIns="44887"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52AD0F6-E36C-4E10-9AA5-48E3E67DD74C}" type="slidenum">
              <a:rPr lang="en-AU" altLang="en-US" sz="1200"/>
              <a:pPr algn="r" eaLnBrk="1" hangingPunct="1"/>
              <a:t>10</a:t>
            </a:fld>
            <a:endParaRPr lang="en-AU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b="1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776664" y="9263063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73" tIns="44887" rIns="89773" bIns="44887"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8D59C58-EF51-4C5E-899E-8E6EC7349179}" type="slidenum">
              <a:rPr lang="en-AU" altLang="en-US" sz="1200"/>
              <a:pPr algn="r" eaLnBrk="1" hangingPunct="1"/>
              <a:t>11</a:t>
            </a:fld>
            <a:endParaRPr lang="en-AU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b="1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  <a:p>
            <a:pPr eaLnBrk="1" hangingPunct="1"/>
            <a:endParaRPr lang="en-AU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46353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34873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502962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337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062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814763"/>
            <a:ext cx="4038600" cy="2062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276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596693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03508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800094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062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062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814763"/>
            <a:ext cx="8229600" cy="2062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834932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35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52120" y="6219556"/>
            <a:ext cx="3154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AU" sz="1200" dirty="0" smtClean="0">
                <a:solidFill>
                  <a:schemeClr val="tx1"/>
                </a:solidFill>
              </a:rPr>
              <a:t>© State of NSW through Transport for NSW</a:t>
            </a:r>
            <a:endParaRPr lang="en-AU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7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700808"/>
            <a:ext cx="8784976" cy="434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4022725" y="6381750"/>
            <a:ext cx="8366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 lang="en-US" sz="1000" dirty="0">
              <a:cs typeface="Arial" charset="0"/>
            </a:endParaRP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5076056" y="6165304"/>
            <a:ext cx="3995937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rgbClr val="00A3DE"/>
                </a:solidFill>
                <a:latin typeface="+mn-lt"/>
                <a:cs typeface="Arial" charset="0"/>
              </a:rPr>
              <a:t>Slide </a:t>
            </a:r>
            <a:fld id="{C396B6B2-DA0D-4A86-BA05-4FADEC26A37F}" type="slidenum">
              <a:rPr lang="en-US" sz="1000" b="1" smtClean="0">
                <a:solidFill>
                  <a:srgbClr val="00A3DE"/>
                </a:solidFill>
                <a:latin typeface="+mn-lt"/>
                <a:cs typeface="Arial" charset="0"/>
              </a:rPr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b="1" dirty="0" smtClean="0">
              <a:solidFill>
                <a:srgbClr val="00A3DE"/>
              </a:solidFill>
              <a:latin typeface="+mn-lt"/>
              <a:cs typeface="Times New Roman" pitchFamily="18" charset="0"/>
              <a:sym typeface="Symbol" pitchFamily="18" charset="2"/>
            </a:endParaRPr>
          </a:p>
          <a:p>
            <a:pPr algn="r"/>
            <a:r>
              <a:rPr lang="en-US" sz="1000" b="1" baseline="0" dirty="0" smtClean="0">
                <a:latin typeface="+mn-lt"/>
                <a:cs typeface="Times New Roman" pitchFamily="18" charset="0"/>
                <a:sym typeface="Symbol" pitchFamily="18" charset="2"/>
              </a:rPr>
              <a:t>SM07 Dangerous Goods and Hazardous Substances</a:t>
            </a:r>
          </a:p>
          <a:p>
            <a:pPr algn="r"/>
            <a:r>
              <a:rPr lang="en-US" sz="1000" b="1" baseline="0" dirty="0" smtClean="0">
                <a:latin typeface="+mn-lt"/>
                <a:cs typeface="Times New Roman" pitchFamily="18" charset="0"/>
                <a:sym typeface="Symbol" pitchFamily="18" charset="2"/>
              </a:rPr>
              <a:t>Version 1.3</a:t>
            </a:r>
            <a:endParaRPr lang="en-US" sz="1000" b="1" dirty="0" smtClean="0">
              <a:latin typeface="+mn-lt"/>
              <a:cs typeface="Times New Roman" pitchFamily="18" charset="0"/>
              <a:sym typeface="Symbol" pitchFamily="18" charset="2"/>
            </a:endParaRPr>
          </a:p>
          <a:p>
            <a:pPr algn="r"/>
            <a:r>
              <a:rPr lang="en-US" sz="800" dirty="0" smtClean="0">
                <a:latin typeface="+mn-lt"/>
                <a:cs typeface="Times New Roman" pitchFamily="18" charset="0"/>
                <a:sym typeface="Symbol" pitchFamily="18" charset="2"/>
              </a:rPr>
              <a:t></a:t>
            </a:r>
            <a:r>
              <a:rPr lang="en-AU" sz="800" dirty="0" smtClean="0">
                <a:latin typeface="+mn-lt"/>
                <a:cs typeface="Arial" charset="0"/>
              </a:rPr>
              <a:t> State of NSW through</a:t>
            </a:r>
            <a:r>
              <a:rPr lang="en-AU" sz="800" baseline="0" dirty="0" smtClean="0">
                <a:latin typeface="+mn-lt"/>
                <a:cs typeface="Arial" charset="0"/>
              </a:rPr>
              <a:t> </a:t>
            </a:r>
            <a:r>
              <a:rPr lang="en-US" sz="800" dirty="0" smtClean="0">
                <a:latin typeface="+mn-lt"/>
                <a:cs typeface="Arial" charset="0"/>
              </a:rPr>
              <a:t>Transport for NSW</a:t>
            </a:r>
            <a:endParaRPr lang="en-US" sz="800" dirty="0">
              <a:latin typeface="+mn-lt"/>
              <a:cs typeface="Arial" charset="0"/>
            </a:endParaRPr>
          </a:p>
        </p:txBody>
      </p:sp>
      <p:sp>
        <p:nvSpPr>
          <p:cNvPr id="22556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274638"/>
            <a:ext cx="8784976" cy="994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title style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65304"/>
            <a:ext cx="1522800" cy="570378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80528" y="1341008"/>
            <a:ext cx="8783960" cy="0"/>
          </a:xfrm>
          <a:prstGeom prst="line">
            <a:avLst/>
          </a:prstGeom>
          <a:ln w="38100">
            <a:solidFill>
              <a:srgbClr val="00A3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9" r:id="rId2"/>
    <p:sldLayoutId id="2147483686" r:id="rId3"/>
    <p:sldLayoutId id="2147483687" r:id="rId4"/>
    <p:sldLayoutId id="2147483688" r:id="rId5"/>
    <p:sldLayoutId id="2147483689" r:id="rId6"/>
    <p:sldLayoutId id="2147483690" r:id="rId7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n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00080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00080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00080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00080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80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80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80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80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A3DE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A3DE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A3DE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A3DE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A3DE"/>
        </a:buClr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8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8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8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8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6" Type="http://schemas.openxmlformats.org/officeDocument/2006/relationships/image" Target="../media/image9.jpeg"/><Relationship Id="rId11" Type="http://schemas.openxmlformats.org/officeDocument/2006/relationships/image" Target="../media/image14.wmf"/><Relationship Id="rId5" Type="http://schemas.openxmlformats.org/officeDocument/2006/relationships/image" Target="../media/image8.png"/><Relationship Id="rId10" Type="http://schemas.openxmlformats.org/officeDocument/2006/relationships/image" Target="../media/image13.wmf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video" Target="file:///E:\SM04%20Intro%20to%20SMS\PPT\Top%2010%20funniest%20Health%20&amp;%20Safety%20Pictures%20_Cropped.wmv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15.png"/><Relationship Id="rId5" Type="http://schemas.openxmlformats.org/officeDocument/2006/relationships/hyperlink" Target="file:///\\rail.nsw.gov.au\groups\Petersham\Transport%20OD\Training\Learning%20Design\Course%20Development\SM07%20Dangerous%20goods%20and%20hazardous%20substances\Courseware\Top%2010%20funniest%20Health%20&amp;%20Safety%20Pictures.avi" TargetMode="External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395536" y="1700808"/>
            <a:ext cx="835292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3500" b="1" dirty="0" smtClean="0">
                <a:latin typeface="+mn-lt"/>
              </a:rPr>
              <a:t>Dangerous Goods and Hazardous Substances</a:t>
            </a:r>
          </a:p>
        </p:txBody>
      </p:sp>
      <p:sp>
        <p:nvSpPr>
          <p:cNvPr id="4" name="Text Box 43"/>
          <p:cNvSpPr txBox="1">
            <a:spLocks noChangeArrowheads="1"/>
          </p:cNvSpPr>
          <p:nvPr/>
        </p:nvSpPr>
        <p:spPr bwMode="auto">
          <a:xfrm>
            <a:off x="395536" y="3356992"/>
            <a:ext cx="8352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Aft>
                <a:spcPts val="1200"/>
              </a:spcAft>
            </a:pPr>
            <a:r>
              <a:rPr lang="en-US" sz="1400" b="1" dirty="0" smtClean="0"/>
              <a:t>Version 1.3</a:t>
            </a:r>
            <a:endParaRPr lang="en-AU" sz="1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0620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52525"/>
            <a:ext cx="8229600" cy="45259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AU" altLang="en-US" dirty="0"/>
              <a:t> </a:t>
            </a:r>
            <a:r>
              <a:rPr lang="en-AU" altLang="en-US" dirty="0" smtClean="0"/>
              <a:t>    </a:t>
            </a:r>
            <a:r>
              <a:rPr lang="en-AU" altLang="en-US" sz="4800" dirty="0" smtClean="0"/>
              <a:t>What do they contain and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AU" altLang="en-US" sz="4800" dirty="0" smtClean="0"/>
              <a:t>   how do they help us ?</a:t>
            </a:r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AU" altLang="en-US" dirty="0" smtClean="0"/>
              <a:t>	</a:t>
            </a:r>
          </a:p>
        </p:txBody>
      </p:sp>
      <p:sp>
        <p:nvSpPr>
          <p:cNvPr id="11267" name="Rectangle 39"/>
          <p:cNvSpPr>
            <a:spLocks noChangeArrowheads="1"/>
          </p:cNvSpPr>
          <p:nvPr/>
        </p:nvSpPr>
        <p:spPr bwMode="auto">
          <a:xfrm>
            <a:off x="115888" y="233363"/>
            <a:ext cx="8570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sz="3200" b="1" dirty="0">
                <a:latin typeface="+mn-lt"/>
                <a:ea typeface="+mj-ea"/>
                <a:cs typeface="+mj-cs"/>
              </a:rPr>
              <a:t>Topic 3: Safety Data Sheets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04108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9"/>
          <p:cNvSpPr>
            <a:spLocks noChangeArrowheads="1"/>
          </p:cNvSpPr>
          <p:nvPr/>
        </p:nvSpPr>
        <p:spPr bwMode="auto">
          <a:xfrm>
            <a:off x="115888" y="279400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sz="3200" b="1" dirty="0">
                <a:latin typeface="+mn-lt"/>
                <a:ea typeface="+mj-ea"/>
                <a:cs typeface="+mj-cs"/>
              </a:rPr>
              <a:t>Topic 4: Signs, Placards and Manifests</a:t>
            </a:r>
          </a:p>
        </p:txBody>
      </p:sp>
      <p:pic>
        <p:nvPicPr>
          <p:cNvPr id="62475" name="Picture 11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2863"/>
            <a:ext cx="1252538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6" name="Picture 12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312863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7" name="Picture 13" descr="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314450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80" name="Picture 16" descr="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1312863"/>
            <a:ext cx="12287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81" name="Picture 17" descr="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888" y="1314450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9" name="Picture 15" descr="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1314450"/>
            <a:ext cx="12858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US" altLang="en-US" sz="2000">
              <a:solidFill>
                <a:srgbClr val="000080"/>
              </a:solidFill>
            </a:endParaRP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US" altLang="en-US" sz="2000">
              <a:solidFill>
                <a:srgbClr val="000080"/>
              </a:solidFill>
            </a:endParaRPr>
          </a:p>
        </p:txBody>
      </p:sp>
      <p:pic>
        <p:nvPicPr>
          <p:cNvPr id="13329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3111500"/>
            <a:ext cx="4664075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50" y="3111500"/>
            <a:ext cx="4094163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96016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ChangeArrowheads="1"/>
          </p:cNvSpPr>
          <p:nvPr/>
        </p:nvSpPr>
        <p:spPr bwMode="auto">
          <a:xfrm>
            <a:off x="482600" y="13319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en-AU" altLang="en-US" sz="2000">
                <a:solidFill>
                  <a:srgbClr val="000080"/>
                </a:solidFill>
              </a:rPr>
              <a:t>  </a:t>
            </a:r>
          </a:p>
        </p:txBody>
      </p:sp>
      <p:sp>
        <p:nvSpPr>
          <p:cNvPr id="46083" name="Rectangle 39"/>
          <p:cNvSpPr>
            <a:spLocks noChangeArrowheads="1"/>
          </p:cNvSpPr>
          <p:nvPr/>
        </p:nvSpPr>
        <p:spPr bwMode="auto">
          <a:xfrm>
            <a:off x="26988" y="288925"/>
            <a:ext cx="8459787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sz="3200" b="1" dirty="0">
                <a:latin typeface="+mn-lt"/>
                <a:ea typeface="+mj-ea"/>
                <a:cs typeface="+mj-cs"/>
              </a:rPr>
              <a:t>Topic 5: Risk Assessments overview </a:t>
            </a:r>
          </a:p>
        </p:txBody>
      </p:sp>
      <p:sp>
        <p:nvSpPr>
          <p:cNvPr id="46084" name="AutoShape 4">
            <a:hlinkClick r:id="rId5" action="ppaction://hlinkfile" highlightClick="1"/>
          </p:cNvPr>
          <p:cNvSpPr>
            <a:spLocks noChangeArrowheads="1"/>
          </p:cNvSpPr>
          <p:nvPr/>
        </p:nvSpPr>
        <p:spPr bwMode="auto">
          <a:xfrm>
            <a:off x="6958013" y="1331913"/>
            <a:ext cx="1235075" cy="990600"/>
          </a:xfrm>
          <a:prstGeom prst="actionButtonMovi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pic>
        <p:nvPicPr>
          <p:cNvPr id="46085" name="Top 10 funniest Health &amp; Safety Pictures _Cropped.wmv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331913"/>
            <a:ext cx="5265738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85939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60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6085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9"/>
          <p:cNvSpPr>
            <a:spLocks noChangeArrowheads="1"/>
          </p:cNvSpPr>
          <p:nvPr/>
        </p:nvSpPr>
        <p:spPr bwMode="auto">
          <a:xfrm>
            <a:off x="26988" y="188913"/>
            <a:ext cx="8428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sz="3200" b="1" dirty="0">
                <a:latin typeface="+mn-lt"/>
                <a:ea typeface="+mj-ea"/>
                <a:cs typeface="+mj-cs"/>
              </a:rPr>
              <a:t>Topic 5: Risk Assessments Overview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656565" y="1181099"/>
          <a:ext cx="7785865" cy="4147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92163" y="1487488"/>
            <a:ext cx="2519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altLang="en-US" b="1" dirty="0"/>
              <a:t>The 4 Phases are: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1438" y="5311775"/>
            <a:ext cx="581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altLang="en-US" dirty="0"/>
              <a:t>What is a Risk Assessment and why do we need them?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78566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52525"/>
            <a:ext cx="8229600" cy="45259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r>
              <a:rPr lang="en-AU" altLang="en-US" smtClean="0"/>
              <a:t>	</a:t>
            </a:r>
          </a:p>
        </p:txBody>
      </p:sp>
      <p:sp>
        <p:nvSpPr>
          <p:cNvPr id="17411" name="Rectangle 39"/>
          <p:cNvSpPr>
            <a:spLocks noChangeArrowheads="1"/>
          </p:cNvSpPr>
          <p:nvPr/>
        </p:nvSpPr>
        <p:spPr bwMode="auto">
          <a:xfrm>
            <a:off x="457200" y="332656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sz="3200" b="1" dirty="0">
                <a:latin typeface="+mn-lt"/>
                <a:ea typeface="+mj-ea"/>
                <a:cs typeface="+mj-cs"/>
              </a:rPr>
              <a:t>Topic 6: Dangerous Goods and Hazardous </a:t>
            </a:r>
            <a:r>
              <a:rPr lang="en-AU" altLang="en-US" sz="3200" b="1" dirty="0" smtClean="0">
                <a:latin typeface="+mn-lt"/>
                <a:ea typeface="+mj-ea"/>
                <a:cs typeface="+mj-cs"/>
              </a:rPr>
              <a:t>Chemicals Register</a:t>
            </a:r>
            <a:endParaRPr lang="en-AU" altLang="en-US" sz="3200" b="1" dirty="0">
              <a:latin typeface="+mn-lt"/>
              <a:ea typeface="+mj-ea"/>
              <a:cs typeface="+mj-cs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482600" y="13319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en-AU" altLang="en-US" dirty="0">
                <a:solidFill>
                  <a:srgbClr val="000080"/>
                </a:solidFill>
              </a:rPr>
              <a:t>All Dangerous Goods and Hazardous </a:t>
            </a:r>
            <a:r>
              <a:rPr lang="en-AU" altLang="en-US" dirty="0" smtClean="0">
                <a:solidFill>
                  <a:srgbClr val="000080"/>
                </a:solidFill>
              </a:rPr>
              <a:t>substances used</a:t>
            </a:r>
            <a:r>
              <a:rPr lang="en-AU" altLang="en-US" dirty="0">
                <a:solidFill>
                  <a:srgbClr val="000080"/>
                </a:solidFill>
              </a:rPr>
              <a:t>, produced, stored or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en-AU" altLang="en-US" dirty="0">
                <a:solidFill>
                  <a:srgbClr val="000080"/>
                </a:solidFill>
              </a:rPr>
              <a:t>handled in the workplace are to be identified and compiled into the Dangerous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en-AU" altLang="en-US" dirty="0">
                <a:solidFill>
                  <a:srgbClr val="000080"/>
                </a:solidFill>
              </a:rPr>
              <a:t>Goods and Hazardous </a:t>
            </a:r>
            <a:r>
              <a:rPr lang="en-AU" altLang="en-US" dirty="0" smtClean="0">
                <a:solidFill>
                  <a:srgbClr val="000080"/>
                </a:solidFill>
              </a:rPr>
              <a:t>Chemicals Register</a:t>
            </a:r>
            <a:r>
              <a:rPr lang="en-AU" altLang="en-US" dirty="0">
                <a:solidFill>
                  <a:srgbClr val="00008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en-AU" altLang="en-US" sz="2000" dirty="0">
                <a:solidFill>
                  <a:srgbClr val="000080"/>
                </a:solidFill>
              </a:rPr>
              <a:t>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2725738"/>
            <a:ext cx="2098675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5339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2115" name="AutoShape 3"/>
          <p:cNvSpPr>
            <a:spLocks noChangeArrowheads="1"/>
          </p:cNvSpPr>
          <p:nvPr/>
        </p:nvSpPr>
        <p:spPr bwMode="auto">
          <a:xfrm>
            <a:off x="71438" y="549275"/>
            <a:ext cx="2987675" cy="64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sz="3200">
              <a:cs typeface="Arial" pitchFamily="34" charset="0"/>
            </a:endParaRPr>
          </a:p>
        </p:txBody>
      </p:sp>
      <p:sp>
        <p:nvSpPr>
          <p:cNvPr id="602117" name="AutoShape 5"/>
          <p:cNvSpPr>
            <a:spLocks noChangeArrowheads="1"/>
          </p:cNvSpPr>
          <p:nvPr/>
        </p:nvSpPr>
        <p:spPr bwMode="auto">
          <a:xfrm>
            <a:off x="0" y="1557338"/>
            <a:ext cx="1258888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sz="3200">
              <a:cs typeface="Arial" pitchFamily="34" charset="0"/>
            </a:endParaRPr>
          </a:p>
        </p:txBody>
      </p:sp>
      <p:sp>
        <p:nvSpPr>
          <p:cNvPr id="602118" name="AutoShape 6"/>
          <p:cNvSpPr>
            <a:spLocks noChangeArrowheads="1"/>
          </p:cNvSpPr>
          <p:nvPr/>
        </p:nvSpPr>
        <p:spPr bwMode="auto">
          <a:xfrm>
            <a:off x="0" y="5441950"/>
            <a:ext cx="4608513" cy="722313"/>
          </a:xfrm>
          <a:prstGeom prst="wedgeRoundRectCallout">
            <a:avLst>
              <a:gd name="adj1" fmla="val -31778"/>
              <a:gd name="adj2" fmla="val -387583"/>
              <a:gd name="adj3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dirty="0">
                <a:cs typeface="Arial" pitchFamily="34" charset="0"/>
              </a:rPr>
              <a:t>Find product name on label on container, and write full common name</a:t>
            </a:r>
          </a:p>
        </p:txBody>
      </p:sp>
      <p:sp>
        <p:nvSpPr>
          <p:cNvPr id="602119" name="AutoShape 7"/>
          <p:cNvSpPr>
            <a:spLocks noChangeArrowheads="1"/>
          </p:cNvSpPr>
          <p:nvPr/>
        </p:nvSpPr>
        <p:spPr bwMode="auto">
          <a:xfrm>
            <a:off x="1258888" y="1557338"/>
            <a:ext cx="792162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sz="3200">
              <a:cs typeface="Arial" pitchFamily="34" charset="0"/>
            </a:endParaRPr>
          </a:p>
        </p:txBody>
      </p:sp>
      <p:sp>
        <p:nvSpPr>
          <p:cNvPr id="602120" name="AutoShape 8"/>
          <p:cNvSpPr>
            <a:spLocks noChangeArrowheads="1"/>
          </p:cNvSpPr>
          <p:nvPr/>
        </p:nvSpPr>
        <p:spPr bwMode="auto">
          <a:xfrm>
            <a:off x="1908175" y="5033327"/>
            <a:ext cx="3743325" cy="408623"/>
          </a:xfrm>
          <a:prstGeom prst="wedgeRoundRectCallout">
            <a:avLst>
              <a:gd name="adj1" fmla="val -56462"/>
              <a:gd name="adj2" fmla="val -513171"/>
              <a:gd name="adj3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dirty="0">
                <a:cs typeface="Arial" pitchFamily="34" charset="0"/>
              </a:rPr>
              <a:t>Write Issue Date of </a:t>
            </a:r>
            <a:r>
              <a:rPr lang="en-AU" altLang="en-US" dirty="0" smtClean="0">
                <a:cs typeface="Arial" pitchFamily="34" charset="0"/>
              </a:rPr>
              <a:t>SDS</a:t>
            </a:r>
            <a:endParaRPr lang="en-AU" altLang="en-US" dirty="0">
              <a:cs typeface="Arial" pitchFamily="34" charset="0"/>
            </a:endParaRPr>
          </a:p>
        </p:txBody>
      </p:sp>
      <p:sp>
        <p:nvSpPr>
          <p:cNvPr id="602121" name="AutoShape 9"/>
          <p:cNvSpPr>
            <a:spLocks noChangeArrowheads="1"/>
          </p:cNvSpPr>
          <p:nvPr/>
        </p:nvSpPr>
        <p:spPr bwMode="auto">
          <a:xfrm>
            <a:off x="1979613" y="1557338"/>
            <a:ext cx="1152525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sz="3200">
              <a:cs typeface="Arial" pitchFamily="34" charset="0"/>
            </a:endParaRPr>
          </a:p>
        </p:txBody>
      </p:sp>
      <p:sp>
        <p:nvSpPr>
          <p:cNvPr id="602122" name="AutoShape 10"/>
          <p:cNvSpPr>
            <a:spLocks noChangeArrowheads="1"/>
          </p:cNvSpPr>
          <p:nvPr/>
        </p:nvSpPr>
        <p:spPr bwMode="auto">
          <a:xfrm>
            <a:off x="3415928" y="4290600"/>
            <a:ext cx="5040312" cy="715089"/>
          </a:xfrm>
          <a:prstGeom prst="wedgeRoundRectCallout">
            <a:avLst>
              <a:gd name="adj1" fmla="val -58818"/>
              <a:gd name="adj2" fmla="val -218649"/>
              <a:gd name="adj3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dirty="0">
                <a:cs typeface="Arial" pitchFamily="34" charset="0"/>
              </a:rPr>
              <a:t>The </a:t>
            </a:r>
            <a:r>
              <a:rPr lang="en-AU" altLang="en-US" dirty="0" smtClean="0">
                <a:cs typeface="Arial" pitchFamily="34" charset="0"/>
              </a:rPr>
              <a:t>SDS </a:t>
            </a:r>
            <a:r>
              <a:rPr lang="en-AU" altLang="en-US" dirty="0">
                <a:cs typeface="Arial" pitchFamily="34" charset="0"/>
              </a:rPr>
              <a:t>states whether it is a </a:t>
            </a:r>
            <a:r>
              <a:rPr lang="en-AU" altLang="en-US" dirty="0" smtClean="0">
                <a:cs typeface="Arial" pitchFamily="34" charset="0"/>
              </a:rPr>
              <a:t>Hazardous Substance or Dangerous Goods</a:t>
            </a:r>
            <a:endParaRPr lang="en-AU" altLang="en-US" dirty="0">
              <a:cs typeface="Arial" pitchFamily="34" charset="0"/>
            </a:endParaRPr>
          </a:p>
        </p:txBody>
      </p:sp>
      <p:sp>
        <p:nvSpPr>
          <p:cNvPr id="602123" name="AutoShape 11"/>
          <p:cNvSpPr>
            <a:spLocks noChangeArrowheads="1"/>
          </p:cNvSpPr>
          <p:nvPr/>
        </p:nvSpPr>
        <p:spPr bwMode="auto">
          <a:xfrm>
            <a:off x="3059113" y="1557338"/>
            <a:ext cx="792162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sz="3200">
              <a:cs typeface="Arial" pitchFamily="34" charset="0"/>
            </a:endParaRPr>
          </a:p>
        </p:txBody>
      </p:sp>
      <p:sp>
        <p:nvSpPr>
          <p:cNvPr id="602124" name="AutoShape 12"/>
          <p:cNvSpPr>
            <a:spLocks noChangeArrowheads="1"/>
          </p:cNvSpPr>
          <p:nvPr/>
        </p:nvSpPr>
        <p:spPr bwMode="auto">
          <a:xfrm>
            <a:off x="4725988" y="3141663"/>
            <a:ext cx="4418012" cy="722312"/>
          </a:xfrm>
          <a:prstGeom prst="wedgeRoundRectCallout">
            <a:avLst>
              <a:gd name="adj1" fmla="val -74018"/>
              <a:gd name="adj2" fmla="val -52666"/>
              <a:gd name="adj3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dirty="0">
                <a:cs typeface="Arial" pitchFamily="34" charset="0"/>
              </a:rPr>
              <a:t>Class and Packing Group Number is found on the label, </a:t>
            </a:r>
            <a:endParaRPr lang="en-AU" altLang="en-US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602125" name="AutoShape 13"/>
          <p:cNvSpPr>
            <a:spLocks noChangeArrowheads="1"/>
          </p:cNvSpPr>
          <p:nvPr/>
        </p:nvSpPr>
        <p:spPr bwMode="auto">
          <a:xfrm>
            <a:off x="3779838" y="1557338"/>
            <a:ext cx="647700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sz="3200">
              <a:cs typeface="Arial" pitchFamily="34" charset="0"/>
            </a:endParaRPr>
          </a:p>
        </p:txBody>
      </p:sp>
      <p:sp>
        <p:nvSpPr>
          <p:cNvPr id="602126" name="AutoShape 14"/>
          <p:cNvSpPr>
            <a:spLocks noChangeArrowheads="1"/>
          </p:cNvSpPr>
          <p:nvPr/>
        </p:nvSpPr>
        <p:spPr bwMode="auto">
          <a:xfrm>
            <a:off x="4792663" y="1988840"/>
            <a:ext cx="4284662" cy="1019175"/>
          </a:xfrm>
          <a:prstGeom prst="wedgeRoundRectCallout">
            <a:avLst>
              <a:gd name="adj1" fmla="val -64978"/>
              <a:gd name="adj2" fmla="val -22662"/>
              <a:gd name="adj3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dirty="0">
                <a:cs typeface="Arial" pitchFamily="34" charset="0"/>
              </a:rPr>
              <a:t>Count the volume stored on site (this is actual quantity stored, not what you’re allowed to store)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7432675" y="100013"/>
            <a:ext cx="1370013" cy="358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sz="700">
                <a:solidFill>
                  <a:schemeClr val="accent2"/>
                </a:solidFill>
              </a:rPr>
              <a:t>Issue date: 29/01/10</a:t>
            </a:r>
          </a:p>
          <a:p>
            <a:pPr>
              <a:spcBef>
                <a:spcPct val="50000"/>
              </a:spcBef>
            </a:pPr>
            <a:r>
              <a:rPr lang="en-AU" altLang="en-US" sz="700">
                <a:solidFill>
                  <a:schemeClr val="accent2"/>
                </a:solidFill>
              </a:rPr>
              <a:t>Review date: 29/01/13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2184400" y="2689225"/>
            <a:ext cx="227013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sz="900"/>
              <a:t>N</a:t>
            </a:r>
          </a:p>
        </p:txBody>
      </p:sp>
      <p:sp>
        <p:nvSpPr>
          <p:cNvPr id="602116" name="AutoShape 4"/>
          <p:cNvSpPr>
            <a:spLocks noChangeArrowheads="1"/>
          </p:cNvSpPr>
          <p:nvPr/>
        </p:nvSpPr>
        <p:spPr bwMode="auto">
          <a:xfrm>
            <a:off x="4218185" y="132100"/>
            <a:ext cx="4897437" cy="1316037"/>
          </a:xfrm>
          <a:prstGeom prst="wedgeRoundRectCallout">
            <a:avLst>
              <a:gd name="adj1" fmla="val -84487"/>
              <a:gd name="adj2" fmla="val 16235"/>
              <a:gd name="adj3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dirty="0">
                <a:cs typeface="Arial" pitchFamily="34" charset="0"/>
              </a:rPr>
              <a:t>Comments area provides extra space for location details, e.g. wire mesh cage, store within a store, chemicals kept around a workstation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6913" y="201003"/>
            <a:ext cx="4092974" cy="270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Hazardous Chemicals Register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59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2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02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02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02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02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5" grpId="0" animBg="1"/>
      <p:bldP spid="602117" grpId="0" animBg="1"/>
      <p:bldP spid="602118" grpId="0" animBg="1"/>
      <p:bldP spid="602119" grpId="0" animBg="1"/>
      <p:bldP spid="602120" grpId="0" animBg="1"/>
      <p:bldP spid="602121" grpId="0" animBg="1"/>
      <p:bldP spid="602122" grpId="0" animBg="1"/>
      <p:bldP spid="602123" grpId="0" animBg="1"/>
      <p:bldP spid="602124" grpId="0" animBg="1"/>
      <p:bldP spid="602125" grpId="0" animBg="1"/>
      <p:bldP spid="602126" grpId="0" animBg="1"/>
      <p:bldP spid="6021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8565" name="AutoShape 5"/>
          <p:cNvSpPr>
            <a:spLocks noChangeArrowheads="1"/>
          </p:cNvSpPr>
          <p:nvPr/>
        </p:nvSpPr>
        <p:spPr bwMode="auto">
          <a:xfrm>
            <a:off x="8316913" y="1519238"/>
            <a:ext cx="827087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sz="3200">
              <a:cs typeface="Arial" pitchFamily="34" charset="0"/>
            </a:endParaRPr>
          </a:p>
        </p:txBody>
      </p:sp>
      <p:sp>
        <p:nvSpPr>
          <p:cNvPr id="578567" name="AutoShape 7"/>
          <p:cNvSpPr>
            <a:spLocks noChangeArrowheads="1"/>
          </p:cNvSpPr>
          <p:nvPr/>
        </p:nvSpPr>
        <p:spPr bwMode="auto">
          <a:xfrm>
            <a:off x="7583488" y="1531938"/>
            <a:ext cx="728662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sz="3200">
              <a:cs typeface="Arial" pitchFamily="34" charset="0"/>
            </a:endParaRPr>
          </a:p>
        </p:txBody>
      </p:sp>
      <p:sp>
        <p:nvSpPr>
          <p:cNvPr id="578568" name="AutoShape 8"/>
          <p:cNvSpPr>
            <a:spLocks noChangeArrowheads="1"/>
          </p:cNvSpPr>
          <p:nvPr/>
        </p:nvSpPr>
        <p:spPr bwMode="auto">
          <a:xfrm>
            <a:off x="5184775" y="5500688"/>
            <a:ext cx="3743325" cy="722312"/>
          </a:xfrm>
          <a:prstGeom prst="wedgeRoundRectCallout">
            <a:avLst>
              <a:gd name="adj1" fmla="val 45843"/>
              <a:gd name="adj2" fmla="val -414176"/>
              <a:gd name="adj3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>
                <a:cs typeface="Arial" pitchFamily="34" charset="0"/>
              </a:rPr>
              <a:t>As signed off in section 7g of the risk assessment form</a:t>
            </a:r>
          </a:p>
        </p:txBody>
      </p:sp>
      <p:sp>
        <p:nvSpPr>
          <p:cNvPr id="578569" name="AutoShape 9"/>
          <p:cNvSpPr>
            <a:spLocks noChangeArrowheads="1"/>
          </p:cNvSpPr>
          <p:nvPr/>
        </p:nvSpPr>
        <p:spPr bwMode="auto">
          <a:xfrm>
            <a:off x="5776913" y="1544638"/>
            <a:ext cx="1812925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sz="3200">
              <a:cs typeface="Arial" pitchFamily="34" charset="0"/>
            </a:endParaRPr>
          </a:p>
        </p:txBody>
      </p:sp>
      <p:sp>
        <p:nvSpPr>
          <p:cNvPr id="578570" name="AutoShape 10"/>
          <p:cNvSpPr>
            <a:spLocks noChangeArrowheads="1"/>
          </p:cNvSpPr>
          <p:nvPr/>
        </p:nvSpPr>
        <p:spPr bwMode="auto">
          <a:xfrm>
            <a:off x="2389188" y="4654550"/>
            <a:ext cx="5040312" cy="722313"/>
          </a:xfrm>
          <a:prstGeom prst="wedgeRoundRectCallout">
            <a:avLst>
              <a:gd name="adj1" fmla="val 57843"/>
              <a:gd name="adj2" fmla="val -320551"/>
              <a:gd name="adj3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>
                <a:cs typeface="Arial" pitchFamily="34" charset="0"/>
              </a:rPr>
              <a:t>Enter the Assessment number from section 1 of the risk assessment form</a:t>
            </a:r>
          </a:p>
        </p:txBody>
      </p:sp>
      <p:sp>
        <p:nvSpPr>
          <p:cNvPr id="578571" name="AutoShape 11"/>
          <p:cNvSpPr>
            <a:spLocks noChangeArrowheads="1"/>
          </p:cNvSpPr>
          <p:nvPr/>
        </p:nvSpPr>
        <p:spPr bwMode="auto">
          <a:xfrm>
            <a:off x="5065713" y="1557338"/>
            <a:ext cx="715962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sz="3200">
              <a:cs typeface="Arial" pitchFamily="34" charset="0"/>
            </a:endParaRPr>
          </a:p>
        </p:txBody>
      </p:sp>
      <p:sp>
        <p:nvSpPr>
          <p:cNvPr id="578572" name="AutoShape 12"/>
          <p:cNvSpPr>
            <a:spLocks noChangeArrowheads="1"/>
          </p:cNvSpPr>
          <p:nvPr/>
        </p:nvSpPr>
        <p:spPr bwMode="auto">
          <a:xfrm>
            <a:off x="177800" y="485775"/>
            <a:ext cx="4125913" cy="722313"/>
          </a:xfrm>
          <a:prstGeom prst="wedgeRoundRectCallout">
            <a:avLst>
              <a:gd name="adj1" fmla="val 54884"/>
              <a:gd name="adj2" fmla="val 158352"/>
              <a:gd name="adj3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>
                <a:cs typeface="Arial" pitchFamily="34" charset="0"/>
              </a:rPr>
              <a:t>Enter your conclusion from section 7b  of the risk assessment form</a:t>
            </a:r>
            <a:endParaRPr lang="en-AU" altLang="en-US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578573" name="AutoShape 13"/>
          <p:cNvSpPr>
            <a:spLocks noChangeArrowheads="1"/>
          </p:cNvSpPr>
          <p:nvPr/>
        </p:nvSpPr>
        <p:spPr bwMode="auto">
          <a:xfrm>
            <a:off x="4414838" y="1557338"/>
            <a:ext cx="647700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sz="3200">
              <a:cs typeface="Arial" pitchFamily="34" charset="0"/>
            </a:endParaRPr>
          </a:p>
        </p:txBody>
      </p:sp>
      <p:sp>
        <p:nvSpPr>
          <p:cNvPr id="578574" name="AutoShape 14"/>
          <p:cNvSpPr>
            <a:spLocks noChangeArrowheads="1"/>
          </p:cNvSpPr>
          <p:nvPr/>
        </p:nvSpPr>
        <p:spPr bwMode="auto">
          <a:xfrm>
            <a:off x="1341438" y="3778250"/>
            <a:ext cx="4284662" cy="427038"/>
          </a:xfrm>
          <a:prstGeom prst="wedgeRoundRectCallout">
            <a:avLst>
              <a:gd name="adj1" fmla="val 70861"/>
              <a:gd name="adj2" fmla="val -292009"/>
              <a:gd name="adj3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>
                <a:cs typeface="Arial" pitchFamily="34" charset="0"/>
              </a:rPr>
              <a:t>Enter the existing controls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2184400" y="2689225"/>
            <a:ext cx="227013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sz="900"/>
              <a:t>N</a:t>
            </a:r>
          </a:p>
        </p:txBody>
      </p:sp>
      <p:sp>
        <p:nvSpPr>
          <p:cNvPr id="578566" name="AutoShape 6"/>
          <p:cNvSpPr>
            <a:spLocks noChangeArrowheads="1"/>
          </p:cNvSpPr>
          <p:nvPr/>
        </p:nvSpPr>
        <p:spPr bwMode="auto">
          <a:xfrm>
            <a:off x="190500" y="2767013"/>
            <a:ext cx="4202113" cy="722312"/>
          </a:xfrm>
          <a:prstGeom prst="wedgeRoundRectCallout">
            <a:avLst>
              <a:gd name="adj1" fmla="val 73648"/>
              <a:gd name="adj2" fmla="val -81648"/>
              <a:gd name="adj3" fmla="val 16667"/>
            </a:avLst>
          </a:prstGeom>
          <a:solidFill>
            <a:srgbClr val="99CCFF"/>
          </a:solidFill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>
                <a:cs typeface="Arial" pitchFamily="34" charset="0"/>
              </a:rPr>
              <a:t>Enter the conclusion from Section 6 of the risk assessment form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6913" y="176727"/>
            <a:ext cx="4108449" cy="270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Hazardous Chemicals Register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7944" y="128946"/>
            <a:ext cx="4860156" cy="3132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3336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5" grpId="0" animBg="1"/>
      <p:bldP spid="578567" grpId="0" animBg="1"/>
      <p:bldP spid="578568" grpId="0" animBg="1"/>
      <p:bldP spid="578569" grpId="0" animBg="1"/>
      <p:bldP spid="578570" grpId="0" animBg="1"/>
      <p:bldP spid="578571" grpId="0" animBg="1"/>
      <p:bldP spid="578572" grpId="0" animBg="1"/>
      <p:bldP spid="578573" grpId="0" animBg="1"/>
      <p:bldP spid="578574" grpId="0" animBg="1"/>
      <p:bldP spid="5785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77825" y="4238625"/>
            <a:ext cx="8229600" cy="45259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r>
              <a:rPr lang="en-AU" altLang="en-US" smtClean="0"/>
              <a:t>	</a:t>
            </a:r>
          </a:p>
        </p:txBody>
      </p:sp>
      <p:sp>
        <p:nvSpPr>
          <p:cNvPr id="20483" name="Rectangle 39"/>
          <p:cNvSpPr>
            <a:spLocks noChangeArrowheads="1"/>
          </p:cNvSpPr>
          <p:nvPr/>
        </p:nvSpPr>
        <p:spPr bwMode="auto">
          <a:xfrm>
            <a:off x="26988" y="368300"/>
            <a:ext cx="84597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sz="3200" b="1" dirty="0">
                <a:latin typeface="+mn-lt"/>
                <a:ea typeface="+mj-ea"/>
                <a:cs typeface="+mj-cs"/>
              </a:rPr>
              <a:t>Topic 7: Completing Risk Assessments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24648559"/>
              </p:ext>
            </p:extLst>
          </p:nvPr>
        </p:nvGraphicFramePr>
        <p:xfrm>
          <a:off x="1266310" y="125521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69377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6" descr="graduatio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325" y="2068984"/>
            <a:ext cx="3357563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53310" y="175863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en-AU" altLang="en-US" dirty="0"/>
              <a:t>Based on what you have just learnt, you will now be required to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en-AU" altLang="en-US" dirty="0"/>
              <a:t>complete an assessment.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en-AU" altLang="en-US" dirty="0"/>
              <a:t>Please remain in the room until your facilitator has completed marking all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en-AU" altLang="en-US" dirty="0"/>
              <a:t>papers.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95288"/>
            <a:ext cx="8229600" cy="114300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Assessment </a:t>
            </a:r>
            <a:br>
              <a:rPr lang="en-AU" altLang="en-US" dirty="0" smtClean="0"/>
            </a:br>
            <a:endParaRPr lang="en-AU" altLang="en-US" dirty="0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3581400" y="1719263"/>
            <a:ext cx="1846263" cy="44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0267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altLang="en-US" smtClean="0"/>
              <a:t>Course Summary</a:t>
            </a:r>
          </a:p>
        </p:txBody>
      </p:sp>
      <p:sp>
        <p:nvSpPr>
          <p:cNvPr id="22531" name="Rectangle 13"/>
          <p:cNvSpPr>
            <a:spLocks noChangeArrowheads="1"/>
          </p:cNvSpPr>
          <p:nvPr/>
        </p:nvSpPr>
        <p:spPr bwMode="auto">
          <a:xfrm>
            <a:off x="533400" y="1449388"/>
            <a:ext cx="8575675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19200" indent="-3048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 3" pitchFamily="18" charset="2"/>
              <a:buChar char=""/>
            </a:pPr>
            <a:r>
              <a:rPr lang="en-AU" altLang="en-US" dirty="0"/>
              <a:t>Congratulations on completing this course. You should now </a:t>
            </a:r>
          </a:p>
          <a:p>
            <a:pPr eaLnBrk="1" hangingPunct="1">
              <a:spcBef>
                <a:spcPct val="20000"/>
              </a:spcBef>
              <a:buFont typeface="Wingdings 3" pitchFamily="18" charset="2"/>
              <a:buNone/>
            </a:pPr>
            <a:r>
              <a:rPr lang="en-AU" altLang="en-US" dirty="0"/>
              <a:t>      have a clear understanding of</a:t>
            </a:r>
            <a:r>
              <a:rPr lang="en-AU" altLang="en-US" sz="2000" dirty="0"/>
              <a:t>;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AU" altLang="en-US" dirty="0"/>
              <a:t>how to read a </a:t>
            </a:r>
            <a:r>
              <a:rPr lang="en-AU" altLang="en-US" dirty="0" smtClean="0"/>
              <a:t>safety </a:t>
            </a:r>
            <a:r>
              <a:rPr lang="en-AU" altLang="en-US" dirty="0"/>
              <a:t>data sheet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AU" altLang="en-US" dirty="0"/>
              <a:t>the relationship between a </a:t>
            </a:r>
            <a:r>
              <a:rPr lang="en-AU" altLang="en-US" dirty="0" smtClean="0"/>
              <a:t>safety </a:t>
            </a:r>
            <a:r>
              <a:rPr lang="en-AU" altLang="en-US" dirty="0"/>
              <a:t>data sheet and a risk assessment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AU" altLang="en-US" dirty="0"/>
              <a:t>how to complete a risk assessment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AU" altLang="en-US" dirty="0"/>
              <a:t>who to contact for additional assistance</a:t>
            </a:r>
            <a:endParaRPr lang="en-AU" altLang="en-US" sz="2000" dirty="0"/>
          </a:p>
          <a:p>
            <a:pPr lvl="1">
              <a:spcBef>
                <a:spcPct val="20000"/>
              </a:spcBef>
            </a:pPr>
            <a:endParaRPr lang="en-AU" altLang="en-US" sz="2000" dirty="0">
              <a:solidFill>
                <a:srgbClr val="333399"/>
              </a:solidFill>
            </a:endParaRPr>
          </a:p>
          <a:p>
            <a:pPr lvl="2" eaLnBrk="1" hangingPunct="1">
              <a:spcBef>
                <a:spcPct val="20000"/>
              </a:spcBef>
            </a:pPr>
            <a:endParaRPr lang="en-AU" altLang="en-US" sz="1600" b="1" dirty="0">
              <a:solidFill>
                <a:srgbClr val="333399"/>
              </a:solidFill>
            </a:endParaRP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endParaRPr lang="en-AU" altLang="en-US" sz="1600" b="1" dirty="0">
              <a:solidFill>
                <a:srgbClr val="333399"/>
              </a:solidFill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endParaRPr lang="en-AU" altLang="en-US" b="1" dirty="0">
              <a:solidFill>
                <a:srgbClr val="333399"/>
              </a:solidFill>
            </a:endParaRPr>
          </a:p>
          <a:p>
            <a:pPr lvl="1" eaLnBrk="1" hangingPunct="1">
              <a:spcBef>
                <a:spcPct val="20000"/>
              </a:spcBef>
            </a:pPr>
            <a:endParaRPr lang="en-AU" altLang="en-US" b="1" dirty="0">
              <a:solidFill>
                <a:srgbClr val="333399"/>
              </a:solidFill>
            </a:endParaRPr>
          </a:p>
          <a:p>
            <a:pPr eaLnBrk="1" hangingPunct="1">
              <a:spcBef>
                <a:spcPct val="20000"/>
              </a:spcBef>
              <a:buFont typeface="Wingdings 3" pitchFamily="18" charset="2"/>
              <a:buChar char=""/>
            </a:pPr>
            <a:endParaRPr lang="en-AU" altLang="en-US" sz="2000" b="1" dirty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7918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75" name="Rectangle 4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AU" dirty="0"/>
              <a:t>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628800"/>
            <a:ext cx="4464050" cy="4348733"/>
          </a:xfrm>
        </p:spPr>
        <p:txBody>
          <a:bodyPr/>
          <a:lstStyle/>
          <a:p>
            <a:r>
              <a:rPr lang="en-AU" dirty="0" smtClean="0"/>
              <a:t>Mobile Phone Use </a:t>
            </a:r>
          </a:p>
          <a:p>
            <a:endParaRPr lang="en-AU" dirty="0" smtClean="0"/>
          </a:p>
          <a:p>
            <a:r>
              <a:rPr lang="en-AU" dirty="0" smtClean="0"/>
              <a:t>Evacuation Plan</a:t>
            </a:r>
          </a:p>
          <a:p>
            <a:endParaRPr lang="en-AU" dirty="0" smtClean="0"/>
          </a:p>
          <a:p>
            <a:r>
              <a:rPr lang="en-AU" dirty="0" smtClean="0"/>
              <a:t>Facilities</a:t>
            </a:r>
          </a:p>
        </p:txBody>
      </p:sp>
      <p:sp>
        <p:nvSpPr>
          <p:cNvPr id="227385" name="Rectangle 57"/>
          <p:cNvSpPr>
            <a:spLocks noChangeArrowheads="1"/>
          </p:cNvSpPr>
          <p:nvPr/>
        </p:nvSpPr>
        <p:spPr bwMode="auto">
          <a:xfrm>
            <a:off x="3059832" y="1639342"/>
            <a:ext cx="583264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A3DE"/>
              </a:buClr>
              <a:buFont typeface="Arial" pitchFamily="34" charset="0"/>
              <a:buChar char="̶"/>
            </a:pPr>
            <a:r>
              <a:rPr lang="en-AU" sz="1600" dirty="0">
                <a:latin typeface="+mn-lt"/>
              </a:rPr>
              <a:t>Put on Silent</a:t>
            </a:r>
          </a:p>
          <a:p>
            <a:pPr marL="342900" indent="-342900">
              <a:spcBef>
                <a:spcPct val="20000"/>
              </a:spcBef>
              <a:buClr>
                <a:srgbClr val="00A3DE"/>
              </a:buClr>
              <a:buFont typeface="Arial" pitchFamily="34" charset="0"/>
              <a:buChar char="̶"/>
            </a:pPr>
            <a:endParaRPr lang="en-AU" sz="25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00A3DE"/>
              </a:buClr>
              <a:buFont typeface="Arial" pitchFamily="34" charset="0"/>
              <a:buChar char="̶"/>
            </a:pPr>
            <a:r>
              <a:rPr lang="en-AU" sz="1600" dirty="0">
                <a:latin typeface="+mn-lt"/>
              </a:rPr>
              <a:t>Refer to wall chart in classroom</a:t>
            </a:r>
          </a:p>
          <a:p>
            <a:pPr marL="342900" indent="-342900">
              <a:spcBef>
                <a:spcPct val="20000"/>
              </a:spcBef>
              <a:buClr>
                <a:srgbClr val="00A3DE"/>
              </a:buClr>
              <a:buFont typeface="Arial" pitchFamily="34" charset="0"/>
              <a:buChar char="̶"/>
            </a:pPr>
            <a:endParaRPr lang="en-AU" sz="25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00A3DE"/>
              </a:buClr>
              <a:buFont typeface="Arial" pitchFamily="34" charset="0"/>
              <a:buChar char="̶"/>
            </a:pPr>
            <a:r>
              <a:rPr lang="en-AU" sz="1600" dirty="0" smtClean="0">
                <a:latin typeface="+mn-lt"/>
              </a:rPr>
              <a:t>Location </a:t>
            </a:r>
            <a:r>
              <a:rPr lang="en-AU" sz="1600" dirty="0">
                <a:latin typeface="+mn-lt"/>
              </a:rPr>
              <a:t>of main facilities</a:t>
            </a:r>
          </a:p>
          <a:p>
            <a:pPr marL="342900" indent="-342900">
              <a:spcBef>
                <a:spcPct val="20000"/>
              </a:spcBef>
              <a:buClr>
                <a:srgbClr val="00A3DE"/>
              </a:buClr>
              <a:buFont typeface="Arial" pitchFamily="34" charset="0"/>
              <a:buChar char="̶"/>
            </a:pPr>
            <a:r>
              <a:rPr lang="en-AU" sz="1600" dirty="0">
                <a:latin typeface="+mn-lt"/>
              </a:rPr>
              <a:t>CCTV camera – filmed whilst on premises</a:t>
            </a:r>
          </a:p>
          <a:p>
            <a:pPr marL="342900" indent="-342900">
              <a:spcBef>
                <a:spcPct val="20000"/>
              </a:spcBef>
              <a:buClr>
                <a:srgbClr val="00A3DE"/>
              </a:buClr>
              <a:buFont typeface="Arial" pitchFamily="34" charset="0"/>
              <a:buChar char="̶"/>
            </a:pPr>
            <a:r>
              <a:rPr lang="en-AU" sz="1600" dirty="0">
                <a:latin typeface="+mn-lt"/>
              </a:rPr>
              <a:t>Smoking – not on </a:t>
            </a:r>
            <a:r>
              <a:rPr lang="en-AU" sz="1600" dirty="0" smtClean="0">
                <a:latin typeface="+mn-lt"/>
              </a:rPr>
              <a:t>property</a:t>
            </a:r>
            <a:endParaRPr lang="en-AU" sz="16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00A3DE"/>
              </a:buClr>
              <a:buFont typeface="Arial" pitchFamily="34" charset="0"/>
              <a:buChar char="̶"/>
            </a:pPr>
            <a:r>
              <a:rPr lang="en-AU" sz="1600" dirty="0">
                <a:latin typeface="+mn-lt"/>
              </a:rPr>
              <a:t>First Aid – box locations / officer on </a:t>
            </a:r>
            <a:r>
              <a:rPr lang="en-AU" sz="1600" dirty="0" smtClean="0">
                <a:latin typeface="+mn-lt"/>
              </a:rPr>
              <a:t>duty / defibrillator</a:t>
            </a:r>
            <a:endParaRPr lang="en-AU" sz="16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7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7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7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7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7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7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86" name="Rectangle 34"/>
          <p:cNvSpPr>
            <a:spLocks noChangeArrowheads="1"/>
          </p:cNvSpPr>
          <p:nvPr/>
        </p:nvSpPr>
        <p:spPr bwMode="auto">
          <a:xfrm>
            <a:off x="3419872" y="1485052"/>
            <a:ext cx="5257800" cy="497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A3DE"/>
              </a:buClr>
              <a:buFont typeface="Arial" pitchFamily="34" charset="0"/>
              <a:buChar char="̶"/>
            </a:pPr>
            <a:r>
              <a:rPr lang="en-AU" sz="1400" dirty="0">
                <a:latin typeface="+mn-lt"/>
              </a:rPr>
              <a:t>Drug &amp; Alcohol </a:t>
            </a:r>
            <a:r>
              <a:rPr lang="en-AU" sz="1400" dirty="0" smtClean="0">
                <a:latin typeface="+mn-lt"/>
              </a:rPr>
              <a:t>Policy (applicable to STA &amp; </a:t>
            </a:r>
            <a:r>
              <a:rPr lang="en-AU" sz="1400" dirty="0" err="1" smtClean="0">
                <a:latin typeface="+mn-lt"/>
              </a:rPr>
              <a:t>TfNSW</a:t>
            </a:r>
            <a:r>
              <a:rPr lang="en-AU" sz="1400" dirty="0" smtClean="0">
                <a:latin typeface="+mn-lt"/>
              </a:rPr>
              <a:t> Staff) </a:t>
            </a:r>
            <a:r>
              <a:rPr lang="en-AU" sz="1400" dirty="0">
                <a:latin typeface="+mn-lt"/>
              </a:rPr>
              <a:t>– You may be tested at any time</a:t>
            </a:r>
          </a:p>
          <a:p>
            <a:pPr marL="342900" indent="-342900">
              <a:spcBef>
                <a:spcPct val="20000"/>
              </a:spcBef>
              <a:buClr>
                <a:srgbClr val="00A3DE"/>
              </a:buClr>
              <a:buFont typeface="Arial" pitchFamily="34" charset="0"/>
              <a:buChar char="̶"/>
            </a:pPr>
            <a:r>
              <a:rPr lang="en-AU" sz="1400" dirty="0">
                <a:latin typeface="+mn-lt"/>
              </a:rPr>
              <a:t>Injuries and Incidents – For all injuries and incidents that occur while at training, they must inform the following:</a:t>
            </a:r>
          </a:p>
          <a:p>
            <a:pPr marL="800100" lvl="2" indent="-342900">
              <a:spcBef>
                <a:spcPct val="20000"/>
              </a:spcBef>
              <a:buClr>
                <a:srgbClr val="00A3DE"/>
              </a:buClr>
              <a:buFont typeface="+mj-lt"/>
              <a:buAutoNum type="arabicPeriod"/>
            </a:pPr>
            <a:r>
              <a:rPr lang="en-AU" sz="1400" dirty="0">
                <a:latin typeface="+mn-lt"/>
              </a:rPr>
              <a:t>Training Facilitator</a:t>
            </a:r>
          </a:p>
          <a:p>
            <a:pPr marL="800100" lvl="2" indent="-342900">
              <a:spcBef>
                <a:spcPct val="20000"/>
              </a:spcBef>
              <a:buClr>
                <a:srgbClr val="00A3DE"/>
              </a:buClr>
              <a:buFont typeface="+mj-lt"/>
              <a:buAutoNum type="arabicPeriod"/>
            </a:pPr>
            <a:r>
              <a:rPr lang="en-AU" sz="1400" dirty="0">
                <a:latin typeface="+mn-lt"/>
              </a:rPr>
              <a:t>Supervisor</a:t>
            </a:r>
          </a:p>
          <a:p>
            <a:pPr marL="800100" lvl="2" indent="-342900">
              <a:spcBef>
                <a:spcPct val="20000"/>
              </a:spcBef>
              <a:buClr>
                <a:srgbClr val="00A3DE"/>
              </a:buClr>
              <a:buFont typeface="+mj-lt"/>
              <a:buAutoNum type="arabicPeriod"/>
            </a:pPr>
            <a:r>
              <a:rPr lang="en-AU" sz="1400" dirty="0" smtClean="0">
                <a:latin typeface="+mn-lt"/>
              </a:rPr>
              <a:t>Reporting</a:t>
            </a:r>
          </a:p>
          <a:p>
            <a:pPr marL="1257300" lvl="3" indent="-342900">
              <a:spcBef>
                <a:spcPct val="20000"/>
              </a:spcBef>
              <a:buClr>
                <a:srgbClr val="00A3DE"/>
              </a:buClr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n-lt"/>
              </a:rPr>
              <a:t>RMS Injury Hotline </a:t>
            </a:r>
            <a:r>
              <a:rPr lang="en-AU" sz="1400" b="1" dirty="0" smtClean="0">
                <a:latin typeface="+mn-lt"/>
              </a:rPr>
              <a:t>– 1300 131 469</a:t>
            </a:r>
          </a:p>
          <a:p>
            <a:pPr marL="1257300" lvl="3" indent="-342900">
              <a:spcBef>
                <a:spcPct val="20000"/>
              </a:spcBef>
              <a:buClr>
                <a:srgbClr val="00A3DE"/>
              </a:buClr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n-lt"/>
              </a:rPr>
              <a:t>STA complete </a:t>
            </a:r>
            <a:r>
              <a:rPr lang="en-AU" sz="1400" b="1" dirty="0" smtClean="0">
                <a:latin typeface="+mn-lt"/>
              </a:rPr>
              <a:t>Form 178 Injury / Incident Form</a:t>
            </a:r>
          </a:p>
          <a:p>
            <a:pPr marL="1257300" lvl="3" indent="-342900">
              <a:spcBef>
                <a:spcPct val="20000"/>
              </a:spcBef>
              <a:buClr>
                <a:srgbClr val="00A3DE"/>
              </a:buClr>
              <a:buFont typeface="Arial" panose="020B0604020202020204" pitchFamily="34" charset="0"/>
              <a:buChar char="•"/>
            </a:pPr>
            <a:r>
              <a:rPr lang="en-AU" sz="1400" dirty="0" err="1" smtClean="0">
                <a:latin typeface="+mn-lt"/>
              </a:rPr>
              <a:t>TfNSW</a:t>
            </a:r>
            <a:r>
              <a:rPr lang="en-AU" sz="1400" dirty="0" smtClean="0">
                <a:latin typeface="+mn-lt"/>
              </a:rPr>
              <a:t> Injury </a:t>
            </a:r>
            <a:r>
              <a:rPr lang="en-AU" sz="1400" dirty="0">
                <a:latin typeface="+mn-lt"/>
              </a:rPr>
              <a:t>Hotline – </a:t>
            </a:r>
            <a:r>
              <a:rPr lang="en-AU" sz="1400" b="1" dirty="0">
                <a:latin typeface="+mn-lt"/>
              </a:rPr>
              <a:t>1800 772 779</a:t>
            </a:r>
          </a:p>
          <a:p>
            <a:pPr marL="342900" indent="-342900">
              <a:spcBef>
                <a:spcPct val="20000"/>
              </a:spcBef>
              <a:buClr>
                <a:srgbClr val="00A3DE"/>
              </a:buClr>
              <a:buFont typeface="Arial" pitchFamily="34" charset="0"/>
              <a:buChar char="̶"/>
            </a:pPr>
            <a:r>
              <a:rPr lang="en-AU" sz="1400" dirty="0">
                <a:latin typeface="+mn-lt"/>
              </a:rPr>
              <a:t>Reasonable Adjustment:</a:t>
            </a:r>
          </a:p>
          <a:p>
            <a:pPr marL="800100" lvl="2" indent="-342900">
              <a:spcBef>
                <a:spcPct val="20000"/>
              </a:spcBef>
              <a:buClr>
                <a:srgbClr val="00A3DE"/>
              </a:buClr>
              <a:buFont typeface="Arial" pitchFamily="34" charset="0"/>
              <a:buChar char="•"/>
            </a:pPr>
            <a:r>
              <a:rPr lang="en-AU" sz="1400" dirty="0" smtClean="0">
                <a:latin typeface="+mn-lt"/>
              </a:rPr>
              <a:t>Transport for NSW </a:t>
            </a:r>
            <a:r>
              <a:rPr lang="en-AU" sz="1400" dirty="0">
                <a:latin typeface="+mn-lt"/>
              </a:rPr>
              <a:t>will treat each request for an adjustment because of a disability objectively and make any adjustments that are reasonable, necessary and possible. </a:t>
            </a:r>
            <a:r>
              <a:rPr lang="en-AU" sz="1400" dirty="0" smtClean="0">
                <a:latin typeface="+mn-lt"/>
              </a:rPr>
              <a:t/>
            </a:r>
            <a:br>
              <a:rPr lang="en-AU" sz="1400" dirty="0" smtClean="0">
                <a:latin typeface="+mn-lt"/>
              </a:rPr>
            </a:br>
            <a:r>
              <a:rPr lang="en-AU" sz="1400" i="1" dirty="0" smtClean="0">
                <a:latin typeface="+mn-lt"/>
              </a:rPr>
              <a:t>(</a:t>
            </a:r>
            <a:r>
              <a:rPr lang="en-AU" sz="1400" i="1" dirty="0">
                <a:latin typeface="+mn-lt"/>
              </a:rPr>
              <a:t>Refer to Facilitator guide for full details)</a:t>
            </a:r>
          </a:p>
          <a:p>
            <a:pPr marL="342900" indent="-342900">
              <a:spcBef>
                <a:spcPct val="20000"/>
              </a:spcBef>
              <a:buClr>
                <a:srgbClr val="00A3DE"/>
              </a:buClr>
              <a:buFont typeface="Arial" pitchFamily="34" charset="0"/>
              <a:buChar char="̶"/>
            </a:pPr>
            <a:endParaRPr lang="en-AU" sz="1400" dirty="0" smtClean="0"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00A3DE"/>
              </a:buClr>
              <a:buFont typeface="Arial" pitchFamily="34" charset="0"/>
              <a:buChar char="̶"/>
            </a:pPr>
            <a:r>
              <a:rPr lang="en-AU" sz="1400" dirty="0" smtClean="0">
                <a:latin typeface="+mn-lt"/>
              </a:rPr>
              <a:t>Training </a:t>
            </a:r>
            <a:r>
              <a:rPr lang="en-AU" sz="1400" dirty="0">
                <a:latin typeface="+mn-lt"/>
              </a:rPr>
              <a:t>Record Sheets </a:t>
            </a:r>
          </a:p>
        </p:txBody>
      </p:sp>
      <p:sp>
        <p:nvSpPr>
          <p:cNvPr id="228389" name="Rectangle 3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AU"/>
              <a:t>Housekeeping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3371"/>
            <a:ext cx="3096344" cy="4783606"/>
          </a:xfrm>
        </p:spPr>
        <p:txBody>
          <a:bodyPr/>
          <a:lstStyle/>
          <a:p>
            <a:r>
              <a:rPr lang="en-AU" dirty="0" smtClean="0"/>
              <a:t>General housekeeping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sz="2400" dirty="0" smtClean="0"/>
          </a:p>
          <a:p>
            <a:pPr>
              <a:spcBef>
                <a:spcPts val="600"/>
              </a:spcBef>
            </a:pPr>
            <a:endParaRPr lang="en-AU" dirty="0" smtClean="0"/>
          </a:p>
          <a:p>
            <a:pPr>
              <a:spcBef>
                <a:spcPts val="600"/>
              </a:spcBef>
            </a:pPr>
            <a:r>
              <a:rPr lang="en-AU" dirty="0" smtClean="0"/>
              <a:t>Administration</a:t>
            </a:r>
          </a:p>
          <a:p>
            <a:endParaRPr lang="en-AU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8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8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8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8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8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8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8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8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8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8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9"/>
          <p:cNvSpPr>
            <a:spLocks noGrp="1" noChangeArrowheads="1"/>
          </p:cNvSpPr>
          <p:nvPr>
            <p:ph type="title"/>
          </p:nvPr>
        </p:nvSpPr>
        <p:spPr>
          <a:xfrm>
            <a:off x="457200" y="107950"/>
            <a:ext cx="8229600" cy="1143000"/>
          </a:xfrm>
        </p:spPr>
        <p:txBody>
          <a:bodyPr/>
          <a:lstStyle/>
          <a:p>
            <a:pPr eaLnBrk="1" hangingPunct="1"/>
            <a:r>
              <a:rPr lang="en-AU" altLang="en-US" smtClean="0"/>
              <a:t>Topic 1: Introduction</a:t>
            </a:r>
          </a:p>
        </p:txBody>
      </p:sp>
      <p:sp>
        <p:nvSpPr>
          <p:cNvPr id="5123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56406" y="1412776"/>
            <a:ext cx="8229600" cy="45259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AU" altLang="en-US" dirty="0" smtClean="0"/>
              <a:t>Let’s get to know each other…</a:t>
            </a:r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AU" altLang="en-US" dirty="0" smtClean="0"/>
              <a:t>Who are you, what do you do and why are you here?</a:t>
            </a:r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</p:txBody>
      </p:sp>
      <p:pic>
        <p:nvPicPr>
          <p:cNvPr id="5124" name="Picture 44" descr="Icebrea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087" y="2204864"/>
            <a:ext cx="418623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1375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0795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AU" altLang="en-US" smtClean="0"/>
              <a:t>Topic 1: Introduction</a:t>
            </a:r>
          </a:p>
        </p:txBody>
      </p:sp>
      <p:sp>
        <p:nvSpPr>
          <p:cNvPr id="614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533400" y="1449388"/>
            <a:ext cx="8575675" cy="4525962"/>
          </a:xfrm>
        </p:spPr>
        <p:txBody>
          <a:bodyPr/>
          <a:lstStyle/>
          <a:p>
            <a:pPr marL="800100" lvl="1" indent="-342900"/>
            <a:r>
              <a:rPr lang="en-AU" altLang="en-US" sz="2000" dirty="0" smtClean="0"/>
              <a:t>At the end of this course, you will be able to;</a:t>
            </a:r>
          </a:p>
          <a:p>
            <a:pPr marL="800100" lvl="1" indent="-342900"/>
            <a:r>
              <a:rPr lang="en-AU" altLang="en-US" sz="2000" dirty="0" smtClean="0"/>
              <a:t>how to read a safety data sheet</a:t>
            </a:r>
          </a:p>
          <a:p>
            <a:pPr marL="800100" lvl="1" indent="-342900"/>
            <a:r>
              <a:rPr lang="en-AU" altLang="en-US" sz="2000" dirty="0" smtClean="0"/>
              <a:t>the relationship between a safety data sheet and a risk assessment</a:t>
            </a:r>
          </a:p>
          <a:p>
            <a:pPr marL="800100" lvl="1" indent="-342900"/>
            <a:r>
              <a:rPr lang="en-AU" altLang="en-US" sz="2000" dirty="0" smtClean="0"/>
              <a:t>how to complete a risk assessment</a:t>
            </a:r>
          </a:p>
          <a:p>
            <a:pPr marL="800100" lvl="1" indent="-342900"/>
            <a:r>
              <a:rPr lang="en-AU" altLang="en-US" sz="2000" dirty="0" smtClean="0"/>
              <a:t>who to contact for additional assistance </a:t>
            </a:r>
          </a:p>
          <a:p>
            <a:pPr marL="800100" lvl="1" indent="-342900">
              <a:buFontTx/>
              <a:buNone/>
            </a:pPr>
            <a:endParaRPr lang="en-AU" altLang="en-US" sz="2000" dirty="0" smtClean="0"/>
          </a:p>
          <a:p>
            <a:pPr marL="800100" lvl="1" indent="-342900">
              <a:buFontTx/>
              <a:buNone/>
            </a:pPr>
            <a:endParaRPr lang="en-AU" altLang="en-US" b="1" dirty="0" smtClean="0">
              <a:solidFill>
                <a:srgbClr val="333399"/>
              </a:solidFill>
            </a:endParaRPr>
          </a:p>
          <a:p>
            <a:pPr marL="1219200" lvl="2" indent="-304800" eaLnBrk="1" hangingPunct="1">
              <a:buFontTx/>
              <a:buNone/>
            </a:pPr>
            <a:endParaRPr lang="en-AU" altLang="en-US" b="1" dirty="0" smtClean="0">
              <a:solidFill>
                <a:srgbClr val="333399"/>
              </a:solidFill>
            </a:endParaRPr>
          </a:p>
          <a:p>
            <a:pPr marL="1219200" lvl="2" indent="-304800" eaLnBrk="1" hangingPunct="1"/>
            <a:endParaRPr lang="en-AU" altLang="en-US" b="1" dirty="0" smtClean="0">
              <a:solidFill>
                <a:srgbClr val="333399"/>
              </a:solidFill>
            </a:endParaRPr>
          </a:p>
          <a:p>
            <a:pPr marL="800100" lvl="1" indent="-342900" eaLnBrk="1" hangingPunct="1"/>
            <a:endParaRPr lang="en-AU" altLang="en-US" b="1" dirty="0" smtClean="0">
              <a:solidFill>
                <a:srgbClr val="333399"/>
              </a:solidFill>
            </a:endParaRPr>
          </a:p>
          <a:p>
            <a:pPr marL="800100" lvl="1" indent="-342900" eaLnBrk="1" hangingPunct="1">
              <a:buFontTx/>
              <a:buNone/>
            </a:pPr>
            <a:endParaRPr lang="en-AU" altLang="en-US" b="1" dirty="0" smtClean="0">
              <a:solidFill>
                <a:srgbClr val="333399"/>
              </a:solidFill>
            </a:endParaRPr>
          </a:p>
          <a:p>
            <a:pPr marL="381000" indent="-381000" eaLnBrk="1" hangingPunct="1"/>
            <a:endParaRPr lang="en-AU" altLang="en-US" b="1" dirty="0" smtClean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886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52525"/>
            <a:ext cx="8229600" cy="45259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AU" altLang="en-US" sz="4400" dirty="0" smtClean="0"/>
              <a:t>   </a:t>
            </a:r>
            <a:endParaRPr lang="en-AU" altLang="en-US" sz="4800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AU" altLang="en-US" dirty="0" smtClean="0"/>
              <a:t>	</a:t>
            </a:r>
          </a:p>
        </p:txBody>
      </p:sp>
      <p:sp>
        <p:nvSpPr>
          <p:cNvPr id="7171" name="Rectangle 39"/>
          <p:cNvSpPr>
            <a:spLocks noChangeArrowheads="1"/>
          </p:cNvSpPr>
          <p:nvPr/>
        </p:nvSpPr>
        <p:spPr bwMode="auto">
          <a:xfrm>
            <a:off x="26988" y="171450"/>
            <a:ext cx="84089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sz="3200" b="1" dirty="0">
                <a:latin typeface="+mn-lt"/>
                <a:ea typeface="+mj-ea"/>
                <a:cs typeface="+mj-cs"/>
              </a:rPr>
              <a:t>Topic 2: What are Dangerous Goods? 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636588" y="13319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>
              <a:solidFill>
                <a:srgbClr val="00008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04384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52525"/>
            <a:ext cx="8229600" cy="45259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AU" altLang="en-US" sz="4800" dirty="0" smtClean="0"/>
              <a:t>    </a:t>
            </a: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AU" altLang="en-US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AU" altLang="en-US" dirty="0" smtClean="0"/>
              <a:t>	</a:t>
            </a:r>
          </a:p>
        </p:txBody>
      </p:sp>
      <p:sp>
        <p:nvSpPr>
          <p:cNvPr id="8195" name="Rectangle 39"/>
          <p:cNvSpPr>
            <a:spLocks noChangeArrowheads="1"/>
          </p:cNvSpPr>
          <p:nvPr/>
        </p:nvSpPr>
        <p:spPr bwMode="auto">
          <a:xfrm>
            <a:off x="26988" y="188913"/>
            <a:ext cx="84597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sz="3200" b="1" dirty="0">
                <a:latin typeface="+mn-lt"/>
                <a:ea typeface="+mj-ea"/>
                <a:cs typeface="+mj-cs"/>
              </a:rPr>
              <a:t>Topic 2: What are Hazardous </a:t>
            </a:r>
            <a:r>
              <a:rPr lang="en-AU" altLang="en-US" sz="3200" b="1" dirty="0" smtClean="0">
                <a:latin typeface="+mn-lt"/>
                <a:ea typeface="+mj-ea"/>
                <a:cs typeface="+mj-cs"/>
              </a:rPr>
              <a:t>Substances? </a:t>
            </a:r>
            <a:endParaRPr lang="en-AU" altLang="en-US" sz="3200" b="1" dirty="0">
              <a:latin typeface="+mn-lt"/>
              <a:ea typeface="+mj-ea"/>
              <a:cs typeface="+mj-cs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636588" y="13319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>
              <a:solidFill>
                <a:srgbClr val="00008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7447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52525"/>
            <a:ext cx="8229600" cy="45259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r>
              <a:rPr lang="en-AU" altLang="en-US" smtClean="0"/>
              <a:t>	</a:t>
            </a:r>
          </a:p>
        </p:txBody>
      </p:sp>
      <p:sp>
        <p:nvSpPr>
          <p:cNvPr id="9219" name="Rectangle 39"/>
          <p:cNvSpPr>
            <a:spLocks noChangeArrowheads="1"/>
          </p:cNvSpPr>
          <p:nvPr/>
        </p:nvSpPr>
        <p:spPr bwMode="auto">
          <a:xfrm>
            <a:off x="457200" y="3683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sz="3200" b="1" dirty="0">
                <a:latin typeface="+mn-lt"/>
                <a:ea typeface="+mj-ea"/>
                <a:cs typeface="+mj-cs"/>
              </a:rPr>
              <a:t>Topic 2: What are Dangerous </a:t>
            </a:r>
          </a:p>
          <a:p>
            <a:pPr eaLnBrk="1" hangingPunct="1"/>
            <a:r>
              <a:rPr lang="en-AU" altLang="en-US" sz="3200" b="1" dirty="0">
                <a:latin typeface="+mn-lt"/>
                <a:ea typeface="+mj-ea"/>
                <a:cs typeface="+mj-cs"/>
              </a:rPr>
              <a:t>Goods and Hazardous Substances? </a:t>
            </a:r>
          </a:p>
        </p:txBody>
      </p:sp>
      <p:sp>
        <p:nvSpPr>
          <p:cNvPr id="4" name="Oval 3"/>
          <p:cNvSpPr/>
          <p:nvPr/>
        </p:nvSpPr>
        <p:spPr>
          <a:xfrm>
            <a:off x="657225" y="1763713"/>
            <a:ext cx="2835275" cy="3330575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AU" altLang="en-US" dirty="0"/>
              <a:t>Dangerous Goods </a:t>
            </a:r>
            <a:endParaRPr lang="en-AU" altLang="en-US" dirty="0" smtClean="0"/>
          </a:p>
          <a:p>
            <a:pPr algn="ctr" eaLnBrk="1" hangingPunct="1"/>
            <a:r>
              <a:rPr lang="en-AU" altLang="en-US" i="1" dirty="0" err="1" smtClean="0"/>
              <a:t>eg</a:t>
            </a:r>
            <a:r>
              <a:rPr lang="en-AU" altLang="en-US" i="1" dirty="0" smtClean="0"/>
              <a:t> </a:t>
            </a:r>
            <a:r>
              <a:rPr lang="en-AU" altLang="en-US" i="1" dirty="0"/>
              <a:t>Acetylene</a:t>
            </a:r>
          </a:p>
        </p:txBody>
      </p:sp>
      <p:sp>
        <p:nvSpPr>
          <p:cNvPr id="8" name="Oval 7"/>
          <p:cNvSpPr/>
          <p:nvPr/>
        </p:nvSpPr>
        <p:spPr>
          <a:xfrm>
            <a:off x="5472113" y="1719263"/>
            <a:ext cx="2835275" cy="3330575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AU" altLang="en-US" dirty="0"/>
              <a:t>Hazardous Substances </a:t>
            </a:r>
            <a:endParaRPr lang="en-AU" altLang="en-US" dirty="0" smtClean="0"/>
          </a:p>
          <a:p>
            <a:pPr algn="ctr" eaLnBrk="1" hangingPunct="1"/>
            <a:r>
              <a:rPr lang="en-AU" altLang="en-US" i="1" dirty="0" err="1" smtClean="0"/>
              <a:t>eg</a:t>
            </a:r>
            <a:r>
              <a:rPr lang="en-AU" altLang="en-US" i="1" dirty="0" smtClean="0"/>
              <a:t> </a:t>
            </a:r>
            <a:r>
              <a:rPr lang="en-AU" altLang="en-US" i="1" dirty="0"/>
              <a:t>Mercury</a:t>
            </a:r>
          </a:p>
        </p:txBody>
      </p:sp>
      <p:sp>
        <p:nvSpPr>
          <p:cNvPr id="9" name="Oval 8"/>
          <p:cNvSpPr/>
          <p:nvPr/>
        </p:nvSpPr>
        <p:spPr>
          <a:xfrm>
            <a:off x="3041650" y="1763713"/>
            <a:ext cx="2835275" cy="3330575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AU" altLang="en-US" dirty="0"/>
              <a:t>Both </a:t>
            </a:r>
            <a:r>
              <a:rPr lang="en-AU" altLang="en-US" dirty="0"/>
              <a:t>d</a:t>
            </a:r>
            <a:r>
              <a:rPr lang="en-AU" altLang="en-US" dirty="0" smtClean="0"/>
              <a:t>angerous and hazardous</a:t>
            </a:r>
            <a:endParaRPr lang="en-AU" altLang="en-US" dirty="0"/>
          </a:p>
          <a:p>
            <a:pPr algn="ctr" eaLnBrk="1" hangingPunct="1"/>
            <a:r>
              <a:rPr lang="en-AU" altLang="en-US" i="1" dirty="0" err="1" smtClean="0"/>
              <a:t>eg</a:t>
            </a:r>
            <a:r>
              <a:rPr lang="en-AU" altLang="en-US" i="1" dirty="0" smtClean="0"/>
              <a:t> </a:t>
            </a:r>
            <a:r>
              <a:rPr lang="en-AU" altLang="en-US" i="1" dirty="0"/>
              <a:t>Regular Unleaded Petrol</a:t>
            </a:r>
          </a:p>
        </p:txBody>
      </p:sp>
    </p:spTree>
    <p:extLst>
      <p:ext uri="{BB962C8B-B14F-4D97-AF65-F5344CB8AC3E}">
        <p14:creationId xmlns:p14="http://schemas.microsoft.com/office/powerpoint/2010/main" val="23086392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52525"/>
            <a:ext cx="8229600" cy="45259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endParaRPr lang="en-AU" altLang="en-US" smtClean="0"/>
          </a:p>
          <a:p>
            <a:pPr eaLnBrk="1" hangingPunct="1">
              <a:buFont typeface="Wingdings 3" pitchFamily="18" charset="2"/>
              <a:buNone/>
            </a:pPr>
            <a:r>
              <a:rPr lang="en-AU" altLang="en-US" smtClean="0"/>
              <a:t>	</a:t>
            </a:r>
          </a:p>
        </p:txBody>
      </p:sp>
      <p:sp>
        <p:nvSpPr>
          <p:cNvPr id="10243" name="Rectangle 39"/>
          <p:cNvSpPr>
            <a:spLocks noChangeArrowheads="1"/>
          </p:cNvSpPr>
          <p:nvPr/>
        </p:nvSpPr>
        <p:spPr bwMode="auto">
          <a:xfrm>
            <a:off x="71438" y="350838"/>
            <a:ext cx="87312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AU" altLang="en-US" sz="3200" b="1" dirty="0">
                <a:latin typeface="+mn-lt"/>
                <a:ea typeface="+mj-ea"/>
                <a:cs typeface="+mj-cs"/>
              </a:rPr>
              <a:t>Topic 2: What are Dangerous Goods and Hazardous Substances? 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457200" y="1133475"/>
            <a:ext cx="8686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en-AU" altLang="en-US" dirty="0"/>
              <a:t>Key Messages:</a:t>
            </a:r>
            <a:r>
              <a:rPr lang="en-AU" altLang="en-US" sz="2000" dirty="0"/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Char char=""/>
            </a:pPr>
            <a:r>
              <a:rPr lang="en-AU" altLang="en-US" dirty="0"/>
              <a:t>Dangerous goods are classified according to the immediate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AU" altLang="en-US" dirty="0"/>
              <a:t>      physical or chemical effects on people, property or the environment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Char char=""/>
            </a:pPr>
            <a:endParaRPr lang="en-AU" altLang="en-US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Char char=""/>
            </a:pPr>
            <a:r>
              <a:rPr lang="en-AU" altLang="en-US" dirty="0"/>
              <a:t>Hazardous substances are classified only on the basis of the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AU" altLang="en-US" dirty="0"/>
              <a:t>      health effects, including short term, acute and long term, and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AU" altLang="en-US" dirty="0"/>
              <a:t>      chronic effects, which might result from exposure to them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Char char=""/>
            </a:pPr>
            <a:endParaRPr lang="en-AU" altLang="en-US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Char char=""/>
            </a:pPr>
            <a:r>
              <a:rPr lang="en-AU" altLang="en-US" dirty="0"/>
              <a:t>Some products are classified as both Dangerous Goods and Hazardous Substances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Char char=""/>
            </a:pPr>
            <a:endParaRPr lang="en-AU" altLang="en-US" dirty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Char char=""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Char char=""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spcBef>
                <a:spcPct val="20000"/>
              </a:spcBef>
              <a:buFont typeface="Wingdings 3" pitchFamily="18" charset="2"/>
              <a:buNone/>
            </a:pPr>
            <a:r>
              <a:rPr lang="en-AU" altLang="en-US" sz="2000" dirty="0">
                <a:solidFill>
                  <a:srgbClr val="00008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endParaRPr lang="en-AU" altLang="en-US" sz="2000" dirty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en-AU" altLang="en-US" sz="2000" dirty="0">
                <a:solidFill>
                  <a:srgbClr val="00008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22477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QTMS_TE_30_v2.0_Presentation">
  <a:themeElements>
    <a:clrScheme name="QTMS_TE_30_v5_Presentation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TMS_TE_30_v5_Presentatio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TMS_TE_30_v5_Presentation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TMS_TE_30_v5_Presentation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TMS_TE_30_v5_Presentation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TMS_TE_30_v5_Presentation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TMS_TE_30_v5_Presentation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TMS_TE_30_v5_Presentation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TMS_TE_30_v5_Presentation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TMS_TE_30_v5_Presentation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TMS_TE_30_v5_Presentation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TMS_TE_30_v5_Presentation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TMS_TE_30_v5_Presentation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TMS_TE_30_v5_Presentation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tent Page">
  <a:themeElements>
    <a:clrScheme name="1_Content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tent Pag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ntent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1305989FC28D4C931922792FA78E28" ma:contentTypeVersion="3" ma:contentTypeDescription="Create a new document." ma:contentTypeScope="" ma:versionID="015c819c78ba4cbb52ac50e227618fda">
  <xsd:schema xmlns:xsd="http://www.w3.org/2001/XMLSchema" xmlns:p="http://schemas.microsoft.com/office/2006/metadata/properties" xmlns:ns2="2633d292-a9be-4526-a51b-286909b7eb0e" targetNamespace="http://schemas.microsoft.com/office/2006/metadata/properties" ma:root="true" ma:fieldsID="df09c6c3a1d4f459e417ccacf7420222" ns2:_="">
    <xsd:import namespace="2633d292-a9be-4526-a51b-286909b7eb0e"/>
    <xsd:element name="properties">
      <xsd:complexType>
        <xsd:sequence>
          <xsd:element name="documentManagement">
            <xsd:complexType>
              <xsd:all>
                <xsd:element ref="ns2:Code" minOccurs="0"/>
                <xsd:element ref="ns2:Purpose" minOccurs="0"/>
                <xsd:element ref="ns2:Phas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633d292-a9be-4526-a51b-286909b7eb0e" elementFormDefault="qualified">
    <xsd:import namespace="http://schemas.microsoft.com/office/2006/documentManagement/types"/>
    <xsd:element name="Code" ma:index="8" nillable="true" ma:displayName="Code" ma:internalName="Code">
      <xsd:simpleType>
        <xsd:restriction base="dms:Text">
          <xsd:maxLength value="255"/>
        </xsd:restriction>
      </xsd:simpleType>
    </xsd:element>
    <xsd:element name="Purpose" ma:index="9" nillable="true" ma:displayName="Purpose" ma:internalName="Purpose">
      <xsd:simpleType>
        <xsd:restriction base="dms:Note"/>
      </xsd:simpleType>
    </xsd:element>
    <xsd:element name="Phase" ma:index="10" nillable="true" ma:displayName="Phase" ma:format="Dropdown" ma:internalName="Phase">
      <xsd:simpleType>
        <xsd:restriction base="dms:Choice">
          <xsd:enumeration value="0. Overarching"/>
          <xsd:enumeration value="1. Accessing RailCorp Training Services"/>
          <xsd:enumeration value="2. Curriculum Development"/>
          <xsd:enumeration value="3. Course Pilot"/>
          <xsd:enumeration value="4. Delivery and Assessment"/>
          <xsd:enumeration value="5. Record and Administration Management"/>
          <xsd:enumeration value="6. Evaluation, Review and Validation"/>
          <xsd:enumeration value="7. Continuous Improvement"/>
          <xsd:enumeration value="8. L&amp;D Staff Induction and Developmen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2633d292-a9be-4526-a51b-286909b7eb0e">2. Curriculum Development</Phase>
    <Code xmlns="2633d292-a9be-4526-a51b-286909b7eb0e">QTMS-TE-30</Code>
    <Purpose xmlns="2633d292-a9be-4526-a51b-286909b7eb0e">Multi-page presentation slide template used as a visual tool that enables learners to retain key information/learning content.      </Purpose>
  </documentManagement>
</p:properties>
</file>

<file path=customXml/itemProps1.xml><?xml version="1.0" encoding="utf-8"?>
<ds:datastoreItem xmlns:ds="http://schemas.openxmlformats.org/officeDocument/2006/customXml" ds:itemID="{EA88070C-EC89-4C16-B1F2-4AF04205F4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92615B-C6B7-49FE-B5D6-1717AB85C1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33d292-a9be-4526-a51b-286909b7eb0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294AD1E-1FDA-4204-9754-6275DCF69346}">
  <ds:schemaRefs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2633d292-a9be-4526-a51b-286909b7eb0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TQTMS_TE_30_v2.0_Presentation</Template>
  <TotalTime>371</TotalTime>
  <Words>726</Words>
  <Application>Microsoft Office PowerPoint</Application>
  <PresentationFormat>On-screen Show (4:3)</PresentationFormat>
  <Paragraphs>362</Paragraphs>
  <Slides>19</Slides>
  <Notes>16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TQTMS_TE_30_v2.0_Presentation</vt:lpstr>
      <vt:lpstr>1_Content Page</vt:lpstr>
      <vt:lpstr>PowerPoint Presentation</vt:lpstr>
      <vt:lpstr>Housekeeping</vt:lpstr>
      <vt:lpstr>Housekeeping</vt:lpstr>
      <vt:lpstr>Topic 1: Introduction</vt:lpstr>
      <vt:lpstr>Topic 1: 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Assessment  </vt:lpstr>
      <vt:lpstr>Course Summary</vt:lpstr>
    </vt:vector>
  </TitlesOfParts>
  <Company>TfNSW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Kaloustian, Mary</dc:creator>
  <dc:description>NOTE TO CURRICULUM DEVELOPER: REFER TO QTMS-PR-39 CURRICULUM DEVELOPMENT GUIDE ON THE USE OF THIS TEMPLATE.</dc:description>
  <cp:lastModifiedBy>McCarthy, Sherryn</cp:lastModifiedBy>
  <cp:revision>23</cp:revision>
  <dcterms:created xsi:type="dcterms:W3CDTF">2014-06-25T01:26:03Z</dcterms:created>
  <dcterms:modified xsi:type="dcterms:W3CDTF">2020-02-26T22:56:23Z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ArticulateGUID">
    <vt:lpwstr>FB7D1396-1FE7-46E7-8DCF-05378055DDF6</vt:lpwstr>
  </property>
  <property fmtid="{D5CDD505-2E9C-101B-9397-08002B2CF9AE}" pid="4" name="ArticulatePath">
    <vt:lpwstr>SM07 Dangerous Goods and Hazardous Substances v1.3</vt:lpwstr>
  </property>
</Properties>
</file>