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  <p:sldMasterId id="2147483650" r:id="rId5"/>
  </p:sldMasterIdLst>
  <p:notesMasterIdLst>
    <p:notesMasterId r:id="rId149"/>
  </p:notesMasterIdLst>
  <p:handoutMasterIdLst>
    <p:handoutMasterId r:id="rId150"/>
  </p:handoutMasterIdLst>
  <p:sldIdLst>
    <p:sldId id="262" r:id="rId6"/>
    <p:sldId id="435" r:id="rId7"/>
    <p:sldId id="450" r:id="rId8"/>
    <p:sldId id="436" r:id="rId9"/>
    <p:sldId id="437" r:id="rId10"/>
    <p:sldId id="439" r:id="rId11"/>
    <p:sldId id="449" r:id="rId12"/>
    <p:sldId id="290" r:id="rId13"/>
    <p:sldId id="291" r:id="rId14"/>
    <p:sldId id="293" r:id="rId15"/>
    <p:sldId id="441" r:id="rId16"/>
    <p:sldId id="297" r:id="rId17"/>
    <p:sldId id="442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44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444" r:id="rId40"/>
    <p:sldId id="324" r:id="rId41"/>
    <p:sldId id="325" r:id="rId42"/>
    <p:sldId id="326" r:id="rId43"/>
    <p:sldId id="327" r:id="rId44"/>
    <p:sldId id="328" r:id="rId45"/>
    <p:sldId id="445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446" r:id="rId54"/>
    <p:sldId id="340" r:id="rId55"/>
    <p:sldId id="341" r:id="rId56"/>
    <p:sldId id="342" r:id="rId57"/>
    <p:sldId id="343" r:id="rId58"/>
    <p:sldId id="344" r:id="rId59"/>
    <p:sldId id="345" r:id="rId60"/>
    <p:sldId id="346" r:id="rId61"/>
    <p:sldId id="347" r:id="rId62"/>
    <p:sldId id="348" r:id="rId63"/>
    <p:sldId id="349" r:id="rId64"/>
    <p:sldId id="350" r:id="rId65"/>
    <p:sldId id="351" r:id="rId66"/>
    <p:sldId id="352" r:id="rId67"/>
    <p:sldId id="353" r:id="rId68"/>
    <p:sldId id="354" r:id="rId69"/>
    <p:sldId id="355" r:id="rId70"/>
    <p:sldId id="356" r:id="rId71"/>
    <p:sldId id="357" r:id="rId72"/>
    <p:sldId id="358" r:id="rId73"/>
    <p:sldId id="359" r:id="rId74"/>
    <p:sldId id="360" r:id="rId75"/>
    <p:sldId id="361" r:id="rId76"/>
    <p:sldId id="362" r:id="rId77"/>
    <p:sldId id="363" r:id="rId78"/>
    <p:sldId id="364" r:id="rId79"/>
    <p:sldId id="365" r:id="rId80"/>
    <p:sldId id="366" r:id="rId81"/>
    <p:sldId id="367" r:id="rId82"/>
    <p:sldId id="368" r:id="rId83"/>
    <p:sldId id="369" r:id="rId84"/>
    <p:sldId id="370" r:id="rId85"/>
    <p:sldId id="371" r:id="rId86"/>
    <p:sldId id="372" r:id="rId87"/>
    <p:sldId id="373" r:id="rId88"/>
    <p:sldId id="374" r:id="rId89"/>
    <p:sldId id="375" r:id="rId90"/>
    <p:sldId id="376" r:id="rId91"/>
    <p:sldId id="377" r:id="rId92"/>
    <p:sldId id="378" r:id="rId93"/>
    <p:sldId id="379" r:id="rId94"/>
    <p:sldId id="447" r:id="rId95"/>
    <p:sldId id="382" r:id="rId96"/>
    <p:sldId id="383" r:id="rId97"/>
    <p:sldId id="384" r:id="rId98"/>
    <p:sldId id="385" r:id="rId99"/>
    <p:sldId id="386" r:id="rId100"/>
    <p:sldId id="387" r:id="rId101"/>
    <p:sldId id="388" r:id="rId102"/>
    <p:sldId id="389" r:id="rId103"/>
    <p:sldId id="390" r:id="rId104"/>
    <p:sldId id="391" r:id="rId105"/>
    <p:sldId id="392" r:id="rId106"/>
    <p:sldId id="393" r:id="rId107"/>
    <p:sldId id="394" r:id="rId108"/>
    <p:sldId id="395" r:id="rId109"/>
    <p:sldId id="396" r:id="rId110"/>
    <p:sldId id="397" r:id="rId111"/>
    <p:sldId id="398" r:id="rId112"/>
    <p:sldId id="399" r:id="rId113"/>
    <p:sldId id="400" r:id="rId114"/>
    <p:sldId id="401" r:id="rId115"/>
    <p:sldId id="402" r:id="rId116"/>
    <p:sldId id="403" r:id="rId117"/>
    <p:sldId id="404" r:id="rId118"/>
    <p:sldId id="405" r:id="rId119"/>
    <p:sldId id="406" r:id="rId120"/>
    <p:sldId id="407" r:id="rId121"/>
    <p:sldId id="408" r:id="rId122"/>
    <p:sldId id="409" r:id="rId123"/>
    <p:sldId id="410" r:id="rId124"/>
    <p:sldId id="411" r:id="rId125"/>
    <p:sldId id="412" r:id="rId126"/>
    <p:sldId id="413" r:id="rId127"/>
    <p:sldId id="414" r:id="rId128"/>
    <p:sldId id="415" r:id="rId129"/>
    <p:sldId id="416" r:id="rId130"/>
    <p:sldId id="417" r:id="rId131"/>
    <p:sldId id="418" r:id="rId132"/>
    <p:sldId id="419" r:id="rId133"/>
    <p:sldId id="420" r:id="rId134"/>
    <p:sldId id="448" r:id="rId135"/>
    <p:sldId id="423" r:id="rId136"/>
    <p:sldId id="424" r:id="rId137"/>
    <p:sldId id="425" r:id="rId138"/>
    <p:sldId id="426" r:id="rId139"/>
    <p:sldId id="427" r:id="rId140"/>
    <p:sldId id="428" r:id="rId141"/>
    <p:sldId id="429" r:id="rId142"/>
    <p:sldId id="430" r:id="rId143"/>
    <p:sldId id="431" r:id="rId144"/>
    <p:sldId id="432" r:id="rId145"/>
    <p:sldId id="433" r:id="rId146"/>
    <p:sldId id="434" r:id="rId147"/>
    <p:sldId id="452" r:id="rId148"/>
  </p:sldIdLst>
  <p:sldSz cx="9144000" cy="6858000" type="screen4x3"/>
  <p:notesSz cx="6669088" cy="9753600"/>
  <p:custDataLst>
    <p:tags r:id="rId151"/>
  </p:custDataLst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4FA"/>
    <a:srgbClr val="AADDF1"/>
    <a:srgbClr val="00A3DE"/>
    <a:srgbClr val="FF9933"/>
    <a:srgbClr val="0099FF"/>
    <a:srgbClr val="333333"/>
    <a:srgbClr val="EAEAEA"/>
    <a:srgbClr val="B2B2B2"/>
    <a:srgbClr val="808080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6455" autoAdjust="0"/>
  </p:normalViewPr>
  <p:slideViewPr>
    <p:cSldViewPr>
      <p:cViewPr>
        <p:scale>
          <a:sx n="100" d="100"/>
          <a:sy n="100" d="100"/>
        </p:scale>
        <p:origin x="-984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handoutMaster" Target="handoutMasters/handoutMaster1.xml"/><Relationship Id="rId155" Type="http://schemas.openxmlformats.org/officeDocument/2006/relationships/tableStyles" Target="tableStyle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5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defTabSz="898525">
              <a:defRPr sz="1200"/>
            </a:lvl1pPr>
          </a:lstStyle>
          <a:p>
            <a:endParaRPr lang="en-AU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algn="r" defTabSz="898525">
              <a:defRPr sz="1200"/>
            </a:lvl1pPr>
          </a:lstStyle>
          <a:p>
            <a:endParaRPr lang="en-AU"/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3063"/>
            <a:ext cx="28908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defTabSz="898525">
              <a:defRPr sz="1200"/>
            </a:lvl1pPr>
          </a:lstStyle>
          <a:p>
            <a:endParaRPr lang="en-AU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263063"/>
            <a:ext cx="28908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r" defTabSz="898525">
              <a:defRPr sz="1200"/>
            </a:lvl1pPr>
          </a:lstStyle>
          <a:p>
            <a:fld id="{56000866-7C82-4C5D-9D0D-ABAEB5AD8B2B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4736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defTabSz="898525">
              <a:defRPr sz="1200"/>
            </a:lvl1pPr>
          </a:lstStyle>
          <a:p>
            <a:endParaRPr lang="en-AU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>
            <a:lvl1pPr algn="r" defTabSz="898525">
              <a:defRPr sz="1200"/>
            </a:lvl1pPr>
          </a:lstStyle>
          <a:p>
            <a:endParaRPr lang="en-AU"/>
          </a:p>
        </p:txBody>
      </p:sp>
      <p:sp>
        <p:nvSpPr>
          <p:cNvPr id="240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31838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0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32325"/>
            <a:ext cx="5335588" cy="43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85" tIns="44892" rIns="89785" bIns="44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3063"/>
            <a:ext cx="28908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defTabSz="898525">
              <a:defRPr sz="1200"/>
            </a:lvl1pPr>
          </a:lstStyle>
          <a:p>
            <a:endParaRPr lang="en-AU"/>
          </a:p>
        </p:txBody>
      </p:sp>
      <p:sp>
        <p:nvSpPr>
          <p:cNvPr id="240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263063"/>
            <a:ext cx="28908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85" tIns="44892" rIns="89785" bIns="44892" numCol="1" anchor="b" anchorCtr="0" compatLnSpc="1">
            <a:prstTxWarp prst="textNoShape">
              <a:avLst/>
            </a:prstTxWarp>
          </a:bodyPr>
          <a:lstStyle>
            <a:lvl1pPr algn="r" defTabSz="898525">
              <a:defRPr sz="1200"/>
            </a:lvl1pPr>
          </a:lstStyle>
          <a:p>
            <a:fld id="{AA98A353-42D0-498F-B062-AEB4252578AD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40968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70FDD-CDA3-431E-991F-36717ECC6B6C}" type="slidenum">
              <a:rPr lang="en-AU"/>
              <a:pPr/>
              <a:t>1</a:t>
            </a:fld>
            <a:endParaRPr lang="en-AU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i="1">
                <a:solidFill>
                  <a:srgbClr val="FF0000"/>
                </a:solidFill>
              </a:rPr>
              <a:t>NOTE TO CURRICULUM DEVELOPER: REFER TO QTMS-PR-39 CURRICULUM DEVELOPMENT GUIDE ON THE USE OF THIS TEMPLATE.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5346353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8784976" cy="43487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0296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2337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062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814763"/>
            <a:ext cx="4038600" cy="2062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276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59669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276725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035087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76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276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800094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062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062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814763"/>
            <a:ext cx="8229600" cy="2062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834932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620000"/>
            <a:ext cx="4038600" cy="4525963"/>
          </a:xfrm>
        </p:spPr>
        <p:txBody>
          <a:bodyPr/>
          <a:lstStyle/>
          <a:p>
            <a:pPr lvl="1"/>
            <a:endParaRPr lang="en-AU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2000" y="504000"/>
            <a:ext cx="8280000" cy="90000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Content Placeholder 6"/>
          <p:cNvSpPr>
            <a:spLocks noGrp="1"/>
          </p:cNvSpPr>
          <p:nvPr>
            <p:ph sz="half" idx="2"/>
          </p:nvPr>
        </p:nvSpPr>
        <p:spPr>
          <a:xfrm>
            <a:off x="4680000" y="1620000"/>
            <a:ext cx="4038600" cy="4525963"/>
          </a:xfrm>
        </p:spPr>
        <p:txBody>
          <a:bodyPr/>
          <a:lstStyle/>
          <a:p>
            <a:endParaRPr lang="en-A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235825" y="6415088"/>
            <a:ext cx="180975" cy="153987"/>
          </a:xfrm>
          <a:prstGeom prst="rect">
            <a:avLst/>
          </a:prstGeom>
        </p:spPr>
        <p:txBody>
          <a:bodyPr/>
          <a:lstStyle>
            <a:lvl1pPr algn="l">
              <a:defRPr sz="10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C3F19D1-A128-4B78-92C5-62DCC802D21B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59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620000"/>
            <a:ext cx="4038600" cy="4525963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0" y="1620000"/>
            <a:ext cx="4038600" cy="4525963"/>
          </a:xfrm>
        </p:spPr>
        <p:txBody>
          <a:bodyPr>
            <a:no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164388" y="6415088"/>
            <a:ext cx="287337" cy="1539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B60A5-DF88-4229-9EB3-C65F27148CE0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97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2120" y="6219556"/>
            <a:ext cx="3154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AU" sz="1200" dirty="0" smtClean="0">
                <a:solidFill>
                  <a:schemeClr val="tx1"/>
                </a:solidFill>
              </a:rPr>
              <a:t>© State of NSW through Transport for NSW</a:t>
            </a:r>
            <a:endParaRPr lang="en-AU" sz="12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7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512" y="1700808"/>
            <a:ext cx="8784976" cy="434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</a:p>
        </p:txBody>
      </p:sp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4022725" y="6381750"/>
            <a:ext cx="8366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endParaRPr lang="en-US" sz="1000" dirty="0">
              <a:cs typeface="Arial" charset="0"/>
            </a:endParaRPr>
          </a:p>
        </p:txBody>
      </p:sp>
      <p:sp>
        <p:nvSpPr>
          <p:cNvPr id="22552" name="Rectangle 24"/>
          <p:cNvSpPr>
            <a:spLocks noChangeArrowheads="1"/>
          </p:cNvSpPr>
          <p:nvPr/>
        </p:nvSpPr>
        <p:spPr bwMode="auto">
          <a:xfrm>
            <a:off x="3851920" y="6165304"/>
            <a:ext cx="5220073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00A3DE"/>
                </a:solidFill>
                <a:latin typeface="+mn-lt"/>
                <a:cs typeface="Arial" charset="0"/>
              </a:rPr>
              <a:t>Slide </a:t>
            </a:r>
            <a:fld id="{C396B6B2-DA0D-4A86-BA05-4FADEC26A37F}" type="slidenum">
              <a:rPr lang="en-US" sz="1000" b="1" smtClean="0">
                <a:solidFill>
                  <a:srgbClr val="00A3DE"/>
                </a:solidFill>
                <a:latin typeface="+mn-lt"/>
                <a:cs typeface="Arial" charset="0"/>
              </a:rPr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b="1" dirty="0" smtClean="0">
              <a:solidFill>
                <a:srgbClr val="00A3DE"/>
              </a:solidFill>
              <a:latin typeface="+mn-lt"/>
              <a:cs typeface="Times New Roman" pitchFamily="18" charset="0"/>
              <a:sym typeface="Symbol" pitchFamily="18" charset="2"/>
            </a:endParaRPr>
          </a:p>
          <a:p>
            <a:pPr algn="r"/>
            <a:r>
              <a:rPr lang="en-US" sz="1000" b="1" dirty="0" smtClean="0">
                <a:latin typeface="+mn-lt"/>
                <a:cs typeface="Times New Roman" pitchFamily="18" charset="0"/>
                <a:sym typeface="Symbol" pitchFamily="18" charset="2"/>
              </a:rPr>
              <a:t>OL13 1</a:t>
            </a:r>
            <a:r>
              <a:rPr lang="en-US" sz="1000" b="1" baseline="30000" dirty="0" smtClean="0">
                <a:latin typeface="+mn-lt"/>
                <a:cs typeface="Times New Roman" pitchFamily="18" charset="0"/>
                <a:sym typeface="Symbol" pitchFamily="18" charset="2"/>
              </a:rPr>
              <a:t>st</a:t>
            </a:r>
            <a:r>
              <a:rPr lang="en-US" sz="1000" b="1" dirty="0" smtClean="0">
                <a:latin typeface="+mn-lt"/>
                <a:cs typeface="Times New Roman" pitchFamily="18" charset="0"/>
                <a:sym typeface="Symbol" pitchFamily="18" charset="2"/>
              </a:rPr>
              <a:t> Line Maintenance – Opal Top Up and Single Trip Ticket Machine</a:t>
            </a:r>
            <a:endParaRPr lang="en-US" sz="1000" b="1" baseline="0" dirty="0" smtClean="0">
              <a:latin typeface="+mn-lt"/>
              <a:cs typeface="Times New Roman" pitchFamily="18" charset="0"/>
              <a:sym typeface="Symbol" pitchFamily="18" charset="2"/>
            </a:endParaRPr>
          </a:p>
          <a:p>
            <a:pPr algn="r"/>
            <a:r>
              <a:rPr lang="en-US" sz="1000" b="1" baseline="0" dirty="0" smtClean="0">
                <a:latin typeface="+mn-lt"/>
                <a:cs typeface="Times New Roman" pitchFamily="18" charset="0"/>
                <a:sym typeface="Symbol" pitchFamily="18" charset="2"/>
              </a:rPr>
              <a:t>Version 1.1</a:t>
            </a:r>
            <a:endParaRPr lang="en-US" sz="1000" b="1" dirty="0" smtClean="0">
              <a:latin typeface="+mn-lt"/>
              <a:cs typeface="Times New Roman" pitchFamily="18" charset="0"/>
              <a:sym typeface="Symbol" pitchFamily="18" charset="2"/>
            </a:endParaRPr>
          </a:p>
          <a:p>
            <a:pPr algn="r"/>
            <a:r>
              <a:rPr lang="en-US" sz="800" dirty="0" smtClean="0">
                <a:latin typeface="+mn-lt"/>
                <a:cs typeface="Times New Roman" pitchFamily="18" charset="0"/>
                <a:sym typeface="Symbol" pitchFamily="18" charset="2"/>
              </a:rPr>
              <a:t></a:t>
            </a:r>
            <a:r>
              <a:rPr lang="en-AU" sz="800" dirty="0" smtClean="0">
                <a:latin typeface="+mn-lt"/>
                <a:cs typeface="Arial" charset="0"/>
              </a:rPr>
              <a:t> State of NSW through</a:t>
            </a:r>
            <a:r>
              <a:rPr lang="en-AU" sz="800" baseline="0" dirty="0" smtClean="0">
                <a:latin typeface="+mn-lt"/>
                <a:cs typeface="Arial" charset="0"/>
              </a:rPr>
              <a:t> </a:t>
            </a:r>
            <a:r>
              <a:rPr lang="en-US" sz="800" dirty="0" smtClean="0">
                <a:latin typeface="+mn-lt"/>
                <a:cs typeface="Arial" charset="0"/>
              </a:rPr>
              <a:t>Transport for NSW</a:t>
            </a:r>
            <a:endParaRPr lang="en-US" sz="800" dirty="0">
              <a:latin typeface="+mn-lt"/>
              <a:cs typeface="Arial" charset="0"/>
            </a:endParaRPr>
          </a:p>
        </p:txBody>
      </p:sp>
      <p:sp>
        <p:nvSpPr>
          <p:cNvPr id="22556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65304"/>
            <a:ext cx="1522800" cy="57037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180528" y="1341008"/>
            <a:ext cx="8783960" cy="0"/>
          </a:xfrm>
          <a:prstGeom prst="line">
            <a:avLst/>
          </a:prstGeom>
          <a:ln w="38100">
            <a:solidFill>
              <a:srgbClr val="00A3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9" r:id="rId2"/>
    <p:sldLayoutId id="2147483686" r:id="rId3"/>
    <p:sldLayoutId id="2147483687" r:id="rId4"/>
    <p:sldLayoutId id="2147483688" r:id="rId5"/>
    <p:sldLayoutId id="2147483689" r:id="rId6"/>
    <p:sldLayoutId id="2147483692" r:id="rId7"/>
    <p:sldLayoutId id="2147483693" r:id="rId8"/>
  </p:sldLayoutIdLst>
  <p:transition/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n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0080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A3DE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A3DE"/>
        </a:buClr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A3DE"/>
        </a:buClr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A3DE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A3DE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8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8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8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8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5.xml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9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0.xml"/><Relationship Id="rId4" Type="http://schemas.openxmlformats.org/officeDocument/2006/relationships/image" Target="../media/image6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6.xml"/><Relationship Id="rId4" Type="http://schemas.openxmlformats.org/officeDocument/2006/relationships/image" Target="../media/image68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9.xml"/><Relationship Id="rId4" Type="http://schemas.openxmlformats.org/officeDocument/2006/relationships/image" Target="../media/image6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0.xml"/><Relationship Id="rId4" Type="http://schemas.openxmlformats.org/officeDocument/2006/relationships/image" Target="../media/image2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4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5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2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4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2.xml"/><Relationship Id="rId4" Type="http://schemas.openxmlformats.org/officeDocument/2006/relationships/image" Target="../media/image6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6" name="Text Box 44"/>
          <p:cNvSpPr txBox="1">
            <a:spLocks noChangeArrowheads="1"/>
          </p:cNvSpPr>
          <p:nvPr/>
        </p:nvSpPr>
        <p:spPr bwMode="auto">
          <a:xfrm>
            <a:off x="395536" y="1700808"/>
            <a:ext cx="835292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en-US" sz="4500" b="1" dirty="0" smtClean="0">
                <a:latin typeface="+mn-lt"/>
              </a:rPr>
              <a:t>OL13</a:t>
            </a:r>
          </a:p>
          <a:p>
            <a:pPr algn="r"/>
            <a:r>
              <a:rPr lang="en-US" sz="2800" b="1" dirty="0" smtClean="0">
                <a:latin typeface="+mn-lt"/>
              </a:rPr>
              <a:t>1</a:t>
            </a:r>
            <a:r>
              <a:rPr lang="en-US" sz="2800" b="1" baseline="30000" dirty="0" smtClean="0">
                <a:latin typeface="+mn-lt"/>
              </a:rPr>
              <a:t>st</a:t>
            </a:r>
            <a:r>
              <a:rPr lang="en-US" sz="2800" b="1" dirty="0" smtClean="0">
                <a:latin typeface="+mn-lt"/>
              </a:rPr>
              <a:t> Line Maintenance – Opal Top Up and Single Trip Ticket Machine</a:t>
            </a:r>
          </a:p>
        </p:txBody>
      </p:sp>
      <p:sp>
        <p:nvSpPr>
          <p:cNvPr id="4" name="Text Box 43"/>
          <p:cNvSpPr txBox="1">
            <a:spLocks noChangeArrowheads="1"/>
          </p:cNvSpPr>
          <p:nvPr/>
        </p:nvSpPr>
        <p:spPr bwMode="auto">
          <a:xfrm>
            <a:off x="395536" y="3356992"/>
            <a:ext cx="83529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Aft>
                <a:spcPts val="1200"/>
              </a:spcAft>
            </a:pPr>
            <a:r>
              <a:rPr lang="en-US" sz="1400" b="1" dirty="0" smtClean="0"/>
              <a:t>Version 1.1</a:t>
            </a:r>
            <a:endParaRPr lang="en-AU" sz="1400" b="1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Astreo Opal Top Up and Single Trip Ticket Machine</a:t>
            </a:r>
          </a:p>
        </p:txBody>
      </p:sp>
      <p:pic>
        <p:nvPicPr>
          <p:cNvPr id="4" name="Picture 3" descr="IMG_477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484784"/>
            <a:ext cx="2304256" cy="456857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55776" y="1484784"/>
            <a:ext cx="1728192" cy="504056"/>
          </a:xfrm>
        </p:spPr>
        <p:txBody>
          <a:bodyPr/>
          <a:lstStyle/>
          <a:p>
            <a:pPr marL="57150" indent="0">
              <a:spcAft>
                <a:spcPts val="600"/>
              </a:spcAft>
              <a:buNone/>
            </a:pPr>
            <a:r>
              <a:rPr lang="en-AU" dirty="0" smtClean="0"/>
              <a:t>Exterior</a:t>
            </a:r>
          </a:p>
        </p:txBody>
      </p:sp>
      <p:pic>
        <p:nvPicPr>
          <p:cNvPr id="6" name="Content Placeholder 7" descr="IMG_Astreo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1484784"/>
            <a:ext cx="3663677" cy="456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443589" y="1484784"/>
            <a:ext cx="172819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A3DE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A3DE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A3DE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A3DE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A3D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80"/>
                </a:solidFill>
                <a:latin typeface="+mn-lt"/>
              </a:defRPr>
            </a:lvl9pPr>
          </a:lstStyle>
          <a:p>
            <a:pPr marL="57150" indent="0">
              <a:spcAft>
                <a:spcPts val="600"/>
              </a:spcAft>
              <a:buFont typeface="Arial" pitchFamily="34" charset="0"/>
              <a:buNone/>
            </a:pPr>
            <a:r>
              <a:rPr lang="en-AU" kern="0" dirty="0" smtClean="0"/>
              <a:t>Interior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264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2595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2"/>
            </a:pPr>
            <a:r>
              <a:rPr lang="en-US" dirty="0" smtClean="0"/>
              <a:t>Ensure new box has Opal logo on the left hand side at the bottom with white facing forward and place in tray</a:t>
            </a:r>
          </a:p>
        </p:txBody>
      </p:sp>
      <p:pic>
        <p:nvPicPr>
          <p:cNvPr id="125956" name="Picture 5" descr="IMG_42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49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2697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3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Open display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3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Select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Paper Advance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to allow Single Trip Tickets to be fed into the printer</a:t>
            </a:r>
          </a:p>
        </p:txBody>
      </p:sp>
      <p:grpSp>
        <p:nvGrpSpPr>
          <p:cNvPr id="126980" name="Group 9"/>
          <p:cNvGrpSpPr>
            <a:grpSpLocks/>
          </p:cNvGrpSpPr>
          <p:nvPr/>
        </p:nvGrpSpPr>
        <p:grpSpPr bwMode="auto">
          <a:xfrm>
            <a:off x="4572000" y="2780928"/>
            <a:ext cx="4110038" cy="3022600"/>
            <a:chOff x="4600224" y="1620000"/>
            <a:chExt cx="4110449" cy="3089841"/>
          </a:xfrm>
        </p:grpSpPr>
        <p:pic>
          <p:nvPicPr>
            <p:cNvPr id="126981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224" y="1620000"/>
              <a:ext cx="4110449" cy="3089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2" name="Picture 6" descr="e004a (1)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784" y="2033552"/>
              <a:ext cx="2064546" cy="524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8" descr="IMG_471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1576751"/>
            <a:ext cx="1702748" cy="1564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3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2800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5"/>
            </a:pPr>
            <a:r>
              <a:rPr lang="en-US" dirty="0" smtClean="0"/>
              <a:t>You will hear the printer ready to grab the stock.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5"/>
            </a:pPr>
            <a:r>
              <a:rPr lang="en-US" dirty="0" smtClean="0"/>
              <a:t>Feed the ticket stock through the slot – 1 and 2. The printer will grab tickets.</a:t>
            </a:r>
          </a:p>
        </p:txBody>
      </p:sp>
      <p:pic>
        <p:nvPicPr>
          <p:cNvPr id="12800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5313" y="1728788"/>
            <a:ext cx="4306887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20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2902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7"/>
            </a:pPr>
            <a:r>
              <a:rPr lang="en-US" dirty="0" smtClean="0"/>
              <a:t>Paper advance displays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7"/>
            </a:pPr>
            <a:r>
              <a:rPr lang="en-US" dirty="0" smtClean="0"/>
              <a:t>Use the keypad to select </a:t>
            </a:r>
            <a:r>
              <a:rPr lang="en-US" b="1" dirty="0" smtClean="0"/>
              <a:t>new Roll</a:t>
            </a:r>
            <a:endParaRPr lang="en-US" dirty="0" smtClean="0"/>
          </a:p>
        </p:txBody>
      </p:sp>
      <p:pic>
        <p:nvPicPr>
          <p:cNvPr id="12902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775" y="1728788"/>
            <a:ext cx="40354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2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3005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9"/>
            </a:pPr>
            <a:r>
              <a:rPr lang="en-US" dirty="0" smtClean="0"/>
              <a:t>Display refreshes and will show </a:t>
            </a:r>
            <a:r>
              <a:rPr lang="en-US" b="1" dirty="0" smtClean="0"/>
              <a:t>Edited test Ticket </a:t>
            </a:r>
            <a:r>
              <a:rPr lang="en-US" dirty="0" smtClean="0"/>
              <a:t>green box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9"/>
            </a:pPr>
            <a:r>
              <a:rPr lang="en-US" dirty="0" smtClean="0"/>
              <a:t>Press </a:t>
            </a:r>
            <a:r>
              <a:rPr lang="en-US" b="1" dirty="0" smtClean="0"/>
              <a:t>Enter</a:t>
            </a: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9"/>
            </a:pPr>
            <a:endParaRPr lang="en-US" dirty="0" smtClean="0"/>
          </a:p>
        </p:txBody>
      </p:sp>
      <p:pic>
        <p:nvPicPr>
          <p:cNvPr id="13005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363" y="1728788"/>
            <a:ext cx="4033837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58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3107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21"/>
            </a:pPr>
            <a:r>
              <a:rPr lang="en-US" dirty="0" smtClean="0"/>
              <a:t>Test ticket will drop from printer into the base of the machine</a:t>
            </a:r>
          </a:p>
        </p:txBody>
      </p:sp>
      <p:pic>
        <p:nvPicPr>
          <p:cNvPr id="13107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088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3209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From the </a:t>
            </a:r>
            <a:r>
              <a:rPr lang="en-US" b="1" dirty="0" smtClean="0"/>
              <a:t>Maintenance of IMS Printer </a:t>
            </a:r>
            <a:r>
              <a:rPr lang="en-US" dirty="0" smtClean="0"/>
              <a:t>screen, select </a:t>
            </a:r>
            <a:r>
              <a:rPr lang="en-US" b="1" dirty="0" smtClean="0"/>
              <a:t>Reload Paper</a:t>
            </a:r>
            <a:r>
              <a:rPr lang="en-US" dirty="0" smtClean="0"/>
              <a:t> on the keypad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IMS printer is the Single Trip Ticket printer</a:t>
            </a:r>
          </a:p>
        </p:txBody>
      </p:sp>
      <p:pic>
        <p:nvPicPr>
          <p:cNvPr id="132100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33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3312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"/>
            </a:pPr>
            <a:r>
              <a:rPr lang="en-US" dirty="0" smtClean="0"/>
              <a:t>Select </a:t>
            </a:r>
            <a:r>
              <a:rPr lang="en-US" b="1" dirty="0" smtClean="0"/>
              <a:t>Support SCC (SCC)</a:t>
            </a:r>
            <a:r>
              <a:rPr lang="en-US" dirty="0" smtClean="0"/>
              <a:t> on the keypad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i="1" dirty="0" smtClean="0"/>
              <a:t>SCC is the Single Trip Ticket module.</a:t>
            </a:r>
            <a:endParaRPr lang="en-US" dirty="0" smtClean="0"/>
          </a:p>
        </p:txBody>
      </p:sp>
      <p:pic>
        <p:nvPicPr>
          <p:cNvPr id="133124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113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1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3414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3"/>
            </a:pPr>
            <a:r>
              <a:rPr lang="en-US" dirty="0" smtClean="0"/>
              <a:t>Use the keypad to select the appropriate stock to replenish</a:t>
            </a:r>
          </a:p>
        </p:txBody>
      </p:sp>
      <p:pic>
        <p:nvPicPr>
          <p:cNvPr id="134148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19550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23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3517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r>
              <a:rPr lang="en-US" dirty="0" smtClean="0"/>
              <a:t>Instructions will display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r>
              <a:rPr lang="en-US" dirty="0" smtClean="0"/>
              <a:t>Lock Display back into place to clear the way for removal of the printer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endParaRPr lang="en-US" dirty="0" smtClean="0"/>
          </a:p>
        </p:txBody>
      </p:sp>
      <p:pic>
        <p:nvPicPr>
          <p:cNvPr id="135172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2725" cy="3022600"/>
          </a:xfrm>
        </p:spPr>
      </p:pic>
      <p:pic>
        <p:nvPicPr>
          <p:cNvPr id="6" name="Picture 5" descr="IMG_46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3356992"/>
            <a:ext cx="2160240" cy="28803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967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19557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flipV="1">
            <a:off x="0" y="45084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0" y="2313155"/>
            <a:ext cx="9144000" cy="2016224"/>
          </a:xfrm>
          <a:prstGeom prst="rect">
            <a:avLst/>
          </a:prstGeom>
          <a:solidFill>
            <a:srgbClr val="E3F4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/>
          <p:cNvGrpSpPr/>
          <p:nvPr/>
        </p:nvGrpSpPr>
        <p:grpSpPr>
          <a:xfrm>
            <a:off x="6228183" y="782677"/>
            <a:ext cx="2424537" cy="2017861"/>
            <a:chOff x="248104" y="1412349"/>
            <a:chExt cx="1191766" cy="991867"/>
          </a:xfrm>
        </p:grpSpPr>
        <p:pic>
          <p:nvPicPr>
            <p:cNvPr id="4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sz="3500" b="1" dirty="0" smtClean="0">
                  <a:solidFill>
                    <a:schemeClr val="bg1"/>
                  </a:solidFill>
                </a:rPr>
                <a:t>TOPIC 1</a:t>
              </a:r>
            </a:p>
          </p:txBody>
        </p:sp>
      </p:grp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323528" y="2313156"/>
            <a:ext cx="8496944" cy="2016224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AU" sz="3500" dirty="0" smtClean="0"/>
              <a:t>Routine exterior cleaning</a:t>
            </a:r>
            <a:endParaRPr lang="en-AU" sz="3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3619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6"/>
            </a:pPr>
            <a:r>
              <a:rPr lang="en-US" dirty="0" smtClean="0"/>
              <a:t>Pull out printer towards you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6"/>
            </a:pPr>
            <a:r>
              <a:rPr lang="en-US" dirty="0" smtClean="0"/>
              <a:t>Lift </a:t>
            </a:r>
            <a:r>
              <a:rPr lang="en-US" dirty="0"/>
              <a:t>up guard that holds the boxes in place – by lifting front first. Remove guard and place on ground in a safe place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6"/>
            </a:pPr>
            <a:r>
              <a:rPr lang="en-US" dirty="0"/>
              <a:t>Remove empty box and </a:t>
            </a:r>
            <a:r>
              <a:rPr lang="en-US" dirty="0" smtClean="0"/>
              <a:t>discard</a:t>
            </a:r>
            <a:endParaRPr lang="en-US" dirty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6"/>
            </a:pP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6"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6036" y="2240868"/>
            <a:ext cx="4320481" cy="32403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94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 rtlCol="0"/>
          <a:lstStyle/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SzPct val="70000"/>
              <a:buFont typeface="+mj-lt"/>
              <a:buAutoNum type="arabicPeriod" startAt="9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three ticket stock slots that can be used</a:t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Start at Slot 1 for back box, then 2 and 3.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6036" y="2240868"/>
            <a:ext cx="4320480" cy="324036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smtClean="0"/>
              <a:t>Replenish Single Trip Ticket Stock - Astreo Machine</a:t>
            </a:r>
            <a:endParaRPr lang="en-AU" kern="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409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3926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0"/>
            </a:pPr>
            <a:r>
              <a:rPr lang="en-US" dirty="0" smtClean="0"/>
              <a:t>Open up new box by tearing along the perforated edges at top of box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0"/>
            </a:pP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0"/>
            </a:pPr>
            <a:endParaRPr lang="en-US" dirty="0" smtClean="0"/>
          </a:p>
        </p:txBody>
      </p:sp>
      <p:pic>
        <p:nvPicPr>
          <p:cNvPr id="139268" name="Picture 5" descr="IMG_42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512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4029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1"/>
            </a:pPr>
            <a:r>
              <a:rPr lang="en-US" dirty="0" smtClean="0"/>
              <a:t>Ensure new box has Opal logo on the left hand side at the bottom with white facing forward and place in tray</a:t>
            </a:r>
          </a:p>
        </p:txBody>
      </p:sp>
      <p:pic>
        <p:nvPicPr>
          <p:cNvPr id="140292" name="Picture 5" descr="IMG_42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668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4131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2"/>
            </a:pPr>
            <a:r>
              <a:rPr lang="en-US" dirty="0" smtClean="0"/>
              <a:t>Open display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2"/>
            </a:pPr>
            <a:r>
              <a:rPr lang="en-US" dirty="0" smtClean="0"/>
              <a:t>Select </a:t>
            </a:r>
            <a:r>
              <a:rPr lang="en-US" b="1" dirty="0" smtClean="0"/>
              <a:t>Paper Advance</a:t>
            </a:r>
            <a:endParaRPr lang="en-US" dirty="0" smtClean="0"/>
          </a:p>
        </p:txBody>
      </p:sp>
      <p:grpSp>
        <p:nvGrpSpPr>
          <p:cNvPr id="141316" name="Group 9"/>
          <p:cNvGrpSpPr>
            <a:grpSpLocks/>
          </p:cNvGrpSpPr>
          <p:nvPr/>
        </p:nvGrpSpPr>
        <p:grpSpPr bwMode="auto">
          <a:xfrm>
            <a:off x="4679950" y="1728788"/>
            <a:ext cx="4110038" cy="3022600"/>
            <a:chOff x="4600224" y="1620000"/>
            <a:chExt cx="4110449" cy="3089841"/>
          </a:xfrm>
        </p:grpSpPr>
        <p:pic>
          <p:nvPicPr>
            <p:cNvPr id="141317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224" y="1620000"/>
              <a:ext cx="4110449" cy="3089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1318" name="Picture 6" descr="e004a (1)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1784" y="2033552"/>
              <a:ext cx="2064546" cy="524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48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4233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4"/>
            </a:pPr>
            <a:r>
              <a:rPr lang="en-US" dirty="0" smtClean="0"/>
              <a:t>You will hear the printer ready to grab the stock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4"/>
            </a:pPr>
            <a:r>
              <a:rPr lang="en-US" dirty="0" smtClean="0"/>
              <a:t>Feed the ticket stock through the slot – 1, 2 or 3. The printer will grab tickets.</a:t>
            </a:r>
          </a:p>
        </p:txBody>
      </p:sp>
      <p:pic>
        <p:nvPicPr>
          <p:cNvPr id="142340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5593" y="1728788"/>
            <a:ext cx="4306887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7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4336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6"/>
            </a:pPr>
            <a:r>
              <a:rPr lang="en-US" b="1" dirty="0" smtClean="0"/>
              <a:t>Paper advance </a:t>
            </a:r>
            <a:r>
              <a:rPr lang="en-US" dirty="0" smtClean="0"/>
              <a:t>displays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6"/>
            </a:pPr>
            <a:r>
              <a:rPr lang="en-US" dirty="0" smtClean="0"/>
              <a:t>Select </a:t>
            </a:r>
            <a:r>
              <a:rPr lang="en-US" b="1" dirty="0" smtClean="0"/>
              <a:t>new Roll</a:t>
            </a:r>
            <a:endParaRPr lang="en-US" dirty="0" smtClean="0"/>
          </a:p>
        </p:txBody>
      </p:sp>
      <p:pic>
        <p:nvPicPr>
          <p:cNvPr id="14336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775" y="1728788"/>
            <a:ext cx="40354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1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4438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8"/>
            </a:pPr>
            <a:r>
              <a:rPr lang="en-US" dirty="0" smtClean="0"/>
              <a:t>Display refreshes and will display </a:t>
            </a:r>
            <a:r>
              <a:rPr lang="en-US" b="1" dirty="0" smtClean="0"/>
              <a:t>Edited test Ticket </a:t>
            </a:r>
            <a:r>
              <a:rPr lang="en-US" dirty="0" smtClean="0"/>
              <a:t>green box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8"/>
            </a:pPr>
            <a:r>
              <a:rPr lang="en-US" dirty="0" smtClean="0"/>
              <a:t>Press </a:t>
            </a:r>
            <a:r>
              <a:rPr lang="en-US" b="1" dirty="0" smtClean="0"/>
              <a:t>Enter</a:t>
            </a: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8"/>
            </a:pPr>
            <a:endParaRPr lang="en-US" dirty="0" smtClean="0"/>
          </a:p>
        </p:txBody>
      </p:sp>
      <p:pic>
        <p:nvPicPr>
          <p:cNvPr id="14438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363" y="1728788"/>
            <a:ext cx="4033837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382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4541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0"/>
            </a:pPr>
            <a:r>
              <a:rPr lang="en-US" dirty="0" smtClean="0"/>
              <a:t>Test ticket will drop from printer</a:t>
            </a:r>
          </a:p>
        </p:txBody>
      </p:sp>
      <p:pic>
        <p:nvPicPr>
          <p:cNvPr id="14541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42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4643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1"/>
            </a:pPr>
            <a:r>
              <a:rPr lang="en-US" dirty="0" smtClean="0"/>
              <a:t>Replace the guard back by hooking the back section first and then the front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1"/>
            </a:pPr>
            <a:r>
              <a:rPr lang="en-US" dirty="0" smtClean="0"/>
              <a:t>Slide the guard down until it locks into place</a:t>
            </a:r>
          </a:p>
        </p:txBody>
      </p:sp>
      <p:pic>
        <p:nvPicPr>
          <p:cNvPr id="146436" name="Picture 5" descr="IMG_42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6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Complete visual check of machine cleanliness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Assess cleaning requirements for dust, grime or graffiti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Clean dust with an air Duster or cleaning cloth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Clean grime and graffiti with anti-static cleaning foam spray such as </a:t>
            </a:r>
            <a:r>
              <a:rPr lang="en-AU" dirty="0" err="1" smtClean="0"/>
              <a:t>Carterclene</a:t>
            </a:r>
            <a:endParaRPr lang="en-AU" dirty="0" smtClean="0"/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endParaRPr lang="en-AU" dirty="0" smtClean="0"/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endParaRPr lang="en-AU" dirty="0" smtClean="0"/>
          </a:p>
        </p:txBody>
      </p:sp>
      <p:pic>
        <p:nvPicPr>
          <p:cNvPr id="22532" name="Content Placeholder 7" descr="IMG_Astreo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1495077"/>
            <a:ext cx="2807791" cy="4569173"/>
          </a:xfrm>
        </p:spPr>
      </p:pic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Clean exterior of Opal Top Up and Single Trip Ticket Machine 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06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4643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23"/>
            </a:pPr>
            <a:r>
              <a:rPr lang="en-US" dirty="0" smtClean="0"/>
              <a:t>Push the printer back into the Opal Top Up and Single Trip Ticket Machine and open the </a:t>
            </a:r>
            <a:r>
              <a:rPr lang="en-US" dirty="0" err="1" smtClean="0"/>
              <a:t>montior</a:t>
            </a:r>
            <a:endParaRPr lang="en-US" dirty="0" smtClean="0"/>
          </a:p>
        </p:txBody>
      </p:sp>
      <p:pic>
        <p:nvPicPr>
          <p:cNvPr id="2" name="Picture 1" descr="IMG_44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3029" y="1700808"/>
            <a:ext cx="3240360" cy="4320480"/>
          </a:xfrm>
          <a:prstGeom prst="rect">
            <a:avLst/>
          </a:prstGeom>
        </p:spPr>
      </p:pic>
      <p:pic>
        <p:nvPicPr>
          <p:cNvPr id="7" name="Picture 6" descr="IMG_471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4509120"/>
            <a:ext cx="1702748" cy="1564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016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Astreo Machine</a:t>
            </a:r>
          </a:p>
        </p:txBody>
      </p:sp>
      <p:sp>
        <p:nvSpPr>
          <p:cNvPr id="14643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24"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r>
              <a:rPr lang="en-US" dirty="0" smtClean="0"/>
              <a:t> until you return to the main menu</a:t>
            </a:r>
          </a:p>
        </p:txBody>
      </p:sp>
      <p:pic>
        <p:nvPicPr>
          <p:cNvPr id="8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13200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58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Empty IMS reject bin</a:t>
            </a:r>
          </a:p>
        </p:txBody>
      </p:sp>
      <p:sp>
        <p:nvSpPr>
          <p:cNvPr id="14745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Select </a:t>
            </a:r>
            <a:r>
              <a:rPr lang="en-US" b="1" dirty="0" smtClean="0"/>
              <a:t>Maintenance Functions</a:t>
            </a:r>
            <a:endParaRPr lang="en-US" dirty="0" smtClean="0"/>
          </a:p>
        </p:txBody>
      </p:sp>
      <p:pic>
        <p:nvPicPr>
          <p:cNvPr id="147459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13200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Empty IMS reject bin</a:t>
            </a:r>
          </a:p>
        </p:txBody>
      </p:sp>
      <p:sp>
        <p:nvSpPr>
          <p:cNvPr id="14848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2"/>
            </a:pPr>
            <a:r>
              <a:rPr lang="en-US" dirty="0" smtClean="0"/>
              <a:t>Select </a:t>
            </a:r>
            <a:r>
              <a:rPr lang="en-US" b="1" dirty="0" smtClean="0"/>
              <a:t>Maintenance of Ims printer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IMS Printer is the Single Trip Ticket printer</a:t>
            </a:r>
            <a:endParaRPr lang="en-US" dirty="0" smtClean="0"/>
          </a:p>
        </p:txBody>
      </p:sp>
      <p:pic>
        <p:nvPicPr>
          <p:cNvPr id="148483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907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14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Empty IMS reject bin</a:t>
            </a:r>
          </a:p>
        </p:txBody>
      </p:sp>
      <p:sp>
        <p:nvSpPr>
          <p:cNvPr id="14950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3"/>
            </a:pPr>
            <a:r>
              <a:rPr lang="en-US" dirty="0" smtClean="0"/>
              <a:t>Select </a:t>
            </a:r>
            <a:r>
              <a:rPr lang="en-US" b="1" dirty="0" smtClean="0"/>
              <a:t>Empty IMS reject bin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i="1" dirty="0" smtClean="0"/>
              <a:t>IMS reject bin is the Single Trip Ticket reject bin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3"/>
            </a:pP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3"/>
            </a:pPr>
            <a:r>
              <a:rPr lang="en-US" dirty="0" smtClean="0"/>
              <a:t>Select </a:t>
            </a:r>
            <a:r>
              <a:rPr lang="en-US" b="1" dirty="0" smtClean="0"/>
              <a:t>YES</a:t>
            </a:r>
            <a:endParaRPr lang="en-US" dirty="0" smtClean="0"/>
          </a:p>
        </p:txBody>
      </p:sp>
      <p:pic>
        <p:nvPicPr>
          <p:cNvPr id="149508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17963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34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Empty IMS reject bin</a:t>
            </a:r>
          </a:p>
        </p:txBody>
      </p:sp>
      <p:sp>
        <p:nvSpPr>
          <p:cNvPr id="15053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5"/>
            </a:pPr>
            <a:r>
              <a:rPr lang="en-US" dirty="0" smtClean="0"/>
              <a:t>Display refreshes and will show instructions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endParaRPr lang="en-US" dirty="0" smtClean="0"/>
          </a:p>
        </p:txBody>
      </p:sp>
      <p:pic>
        <p:nvPicPr>
          <p:cNvPr id="150532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113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8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Empty IMS reject bin</a:t>
            </a:r>
          </a:p>
        </p:txBody>
      </p:sp>
      <p:sp>
        <p:nvSpPr>
          <p:cNvPr id="15155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6"/>
            </a:pPr>
            <a:r>
              <a:rPr lang="en-US" dirty="0" smtClean="0"/>
              <a:t>Pull latch forward to allow the black printer door to open</a:t>
            </a:r>
          </a:p>
        </p:txBody>
      </p:sp>
      <p:pic>
        <p:nvPicPr>
          <p:cNvPr id="151556" name="Picture 5" descr="IMG_413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3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Empty IMS reject bin</a:t>
            </a:r>
          </a:p>
        </p:txBody>
      </p:sp>
      <p:sp>
        <p:nvSpPr>
          <p:cNvPr id="15257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7"/>
            </a:pPr>
            <a:r>
              <a:rPr lang="en-US" dirty="0" smtClean="0"/>
              <a:t>Remove rejected tickets from bin and discard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7"/>
            </a:pPr>
            <a:r>
              <a:rPr lang="en-US" dirty="0" smtClean="0"/>
              <a:t>Close printer door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7"/>
            </a:pPr>
            <a:r>
              <a:rPr lang="en-US" dirty="0" smtClean="0"/>
              <a:t>Slide printer back into place</a:t>
            </a:r>
          </a:p>
        </p:txBody>
      </p:sp>
      <p:pic>
        <p:nvPicPr>
          <p:cNvPr id="152580" name="Picture 5" descr="IMG_413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2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Empty IMS reject bin</a:t>
            </a:r>
          </a:p>
        </p:txBody>
      </p:sp>
      <p:sp>
        <p:nvSpPr>
          <p:cNvPr id="15360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0"/>
            </a:pPr>
            <a:r>
              <a:rPr lang="en-US" dirty="0" smtClean="0"/>
              <a:t>Open display and use keypad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0"/>
            </a:pPr>
            <a:r>
              <a:rPr lang="en-US" dirty="0" smtClean="0"/>
              <a:t>Press </a:t>
            </a:r>
            <a:r>
              <a:rPr lang="en-US" b="1" dirty="0" smtClean="0"/>
              <a:t>Enter</a:t>
            </a:r>
            <a:endParaRPr lang="en-US" dirty="0" smtClean="0"/>
          </a:p>
        </p:txBody>
      </p:sp>
      <p:pic>
        <p:nvPicPr>
          <p:cNvPr id="153604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113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34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Empty IMS reject bin</a:t>
            </a:r>
          </a:p>
        </p:txBody>
      </p:sp>
      <p:sp>
        <p:nvSpPr>
          <p:cNvPr id="15462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2"/>
            </a:pPr>
            <a:r>
              <a:rPr lang="en-US" b="1" dirty="0" smtClean="0"/>
              <a:t>Dumped Sequestration </a:t>
            </a:r>
            <a:r>
              <a:rPr lang="en-US" dirty="0" smtClean="0"/>
              <a:t>displays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2"/>
            </a:pPr>
            <a:r>
              <a:rPr lang="en-US" dirty="0" smtClean="0"/>
              <a:t>Press </a:t>
            </a:r>
            <a:r>
              <a:rPr lang="en-US" b="1" dirty="0" smtClean="0"/>
              <a:t>Enter</a:t>
            </a: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2"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2"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endParaRPr lang="en-US" dirty="0" smtClean="0"/>
          </a:p>
        </p:txBody>
      </p:sp>
      <p:pic>
        <p:nvPicPr>
          <p:cNvPr id="154628" name="Picture 5" descr="e0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22725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19557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flipV="1">
            <a:off x="0" y="45084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0" y="2313155"/>
            <a:ext cx="9144000" cy="2016224"/>
          </a:xfrm>
          <a:prstGeom prst="rect">
            <a:avLst/>
          </a:prstGeom>
          <a:solidFill>
            <a:srgbClr val="E3F4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/>
          <p:cNvGrpSpPr/>
          <p:nvPr/>
        </p:nvGrpSpPr>
        <p:grpSpPr>
          <a:xfrm>
            <a:off x="6228183" y="782677"/>
            <a:ext cx="2424537" cy="2017861"/>
            <a:chOff x="248104" y="1412349"/>
            <a:chExt cx="1191766" cy="991867"/>
          </a:xfrm>
        </p:grpSpPr>
        <p:pic>
          <p:nvPicPr>
            <p:cNvPr id="4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sz="3500" b="1" dirty="0" smtClean="0">
                  <a:solidFill>
                    <a:schemeClr val="bg1"/>
                  </a:solidFill>
                </a:rPr>
                <a:t>TOPIC </a:t>
              </a:r>
              <a:r>
                <a:rPr lang="en-AU" sz="3500" b="1" dirty="0">
                  <a:solidFill>
                    <a:schemeClr val="bg1"/>
                  </a:solidFill>
                </a:rPr>
                <a:t>2</a:t>
              </a:r>
              <a:endParaRPr lang="en-AU" sz="35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323528" y="2313156"/>
            <a:ext cx="8496944" cy="2016224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AU" sz="3500" dirty="0" smtClean="0"/>
              <a:t>Log in to Opal Top Up and Single Trip Ticket Machine maintenance software</a:t>
            </a:r>
            <a:endParaRPr lang="en-AU" sz="3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19557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flipV="1">
            <a:off x="0" y="45084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0" y="2313155"/>
            <a:ext cx="9144000" cy="2016224"/>
          </a:xfrm>
          <a:prstGeom prst="rect">
            <a:avLst/>
          </a:prstGeom>
          <a:solidFill>
            <a:srgbClr val="E3F4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/>
          <p:cNvGrpSpPr/>
          <p:nvPr/>
        </p:nvGrpSpPr>
        <p:grpSpPr>
          <a:xfrm>
            <a:off x="6228183" y="782677"/>
            <a:ext cx="2424537" cy="2017861"/>
            <a:chOff x="248104" y="1412349"/>
            <a:chExt cx="1191766" cy="991867"/>
          </a:xfrm>
        </p:grpSpPr>
        <p:pic>
          <p:nvPicPr>
            <p:cNvPr id="4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sz="3500" b="1" dirty="0" smtClean="0">
                  <a:solidFill>
                    <a:schemeClr val="bg1"/>
                  </a:solidFill>
                </a:rPr>
                <a:t>TOPIC 8</a:t>
              </a:r>
            </a:p>
          </p:txBody>
        </p:sp>
      </p:grp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323528" y="2313156"/>
            <a:ext cx="8496944" cy="2016224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AU" sz="3500" dirty="0" smtClean="0"/>
              <a:t>Close and lock Opal Top Up and Single Trip Ticket Machine</a:t>
            </a:r>
            <a:endParaRPr lang="en-AU" sz="3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Return Machine to Sales Mode</a:t>
            </a:r>
          </a:p>
        </p:txBody>
      </p:sp>
      <p:sp>
        <p:nvSpPr>
          <p:cNvPr id="15872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Main Menu will display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Select </a:t>
            </a:r>
            <a:r>
              <a:rPr lang="en-US" b="1" dirty="0" smtClean="0"/>
              <a:t>To Sales WITHOUT Reboot </a:t>
            </a:r>
            <a:r>
              <a:rPr lang="en-US" dirty="0" smtClean="0"/>
              <a:t>and press </a:t>
            </a:r>
            <a:r>
              <a:rPr lang="en-US" b="1" dirty="0" smtClean="0"/>
              <a:t>Enter</a:t>
            </a:r>
            <a:endParaRPr lang="en-US" dirty="0" smtClean="0"/>
          </a:p>
        </p:txBody>
      </p:sp>
      <p:pic>
        <p:nvPicPr>
          <p:cNvPr id="158724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3542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0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Return Machine to Sales Mode</a:t>
            </a:r>
          </a:p>
        </p:txBody>
      </p:sp>
      <p:sp>
        <p:nvSpPr>
          <p:cNvPr id="15974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"/>
            </a:pPr>
            <a:r>
              <a:rPr lang="en-US" b="1" dirty="0" smtClean="0"/>
              <a:t>Are you sure to return to sales WITHOUT reboot? </a:t>
            </a:r>
            <a:r>
              <a:rPr lang="en-US" dirty="0" smtClean="0"/>
              <a:t>message will display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"/>
            </a:pPr>
            <a:r>
              <a:rPr lang="en-US" dirty="0" smtClean="0"/>
              <a:t>Select </a:t>
            </a:r>
            <a:r>
              <a:rPr lang="en-US" b="1" dirty="0" smtClean="0"/>
              <a:t>YES </a:t>
            </a:r>
            <a:r>
              <a:rPr lang="en-US" dirty="0" smtClean="0"/>
              <a:t>then press </a:t>
            </a:r>
            <a:r>
              <a:rPr lang="en-US" b="1" dirty="0" smtClean="0"/>
              <a:t>Enter</a:t>
            </a:r>
            <a:endParaRPr lang="en-US" dirty="0" smtClean="0"/>
          </a:p>
        </p:txBody>
      </p:sp>
      <p:pic>
        <p:nvPicPr>
          <p:cNvPr id="159748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17963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273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Return Machine to Sales Mode</a:t>
            </a:r>
          </a:p>
        </p:txBody>
      </p:sp>
      <p:sp>
        <p:nvSpPr>
          <p:cNvPr id="16077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3"/>
            </a:pPr>
            <a:r>
              <a:rPr lang="en-US" dirty="0"/>
              <a:t>D</a:t>
            </a:r>
            <a:r>
              <a:rPr lang="en-US" dirty="0" smtClean="0"/>
              <a:t>isplay refreshes.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It is now time to put the display back in place and make sure the latch is on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3"/>
            </a:pPr>
            <a:endParaRPr lang="en-US" dirty="0" smtClean="0"/>
          </a:p>
        </p:txBody>
      </p:sp>
      <p:pic>
        <p:nvPicPr>
          <p:cNvPr id="160772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16375" cy="3022600"/>
          </a:xfrm>
        </p:spPr>
      </p:pic>
      <p:pic>
        <p:nvPicPr>
          <p:cNvPr id="2" name="Picture 1" descr="IMG_46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3356992"/>
            <a:ext cx="2160240" cy="288032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93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Close Door</a:t>
            </a:r>
          </a:p>
        </p:txBody>
      </p:sp>
      <p:sp>
        <p:nvSpPr>
          <p:cNvPr id="16179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Use foot to gently lift the lock bracket at bottom of door then close the door</a:t>
            </a:r>
          </a:p>
        </p:txBody>
      </p:sp>
      <p:pic>
        <p:nvPicPr>
          <p:cNvPr id="16179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9900" y="4149725"/>
            <a:ext cx="32289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9900" y="1728788"/>
            <a:ext cx="32289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5436096" y="1556792"/>
            <a:ext cx="1008112" cy="43204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Galexio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436096" y="3933056"/>
            <a:ext cx="1008112" cy="43204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Astreo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68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Lock Opal Top Up and Single Trip Ticket Machine - Galexio Machine</a:t>
            </a:r>
          </a:p>
        </p:txBody>
      </p:sp>
      <p:sp>
        <p:nvSpPr>
          <p:cNvPr id="16281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Push latch on front top right hand inside of the paper receipt tray down to allow the lock to be visible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Close and lock the Opal Top Up and Single Trip Ticket Machine door by turning key fully clockwise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Remove the key and store in a safe place</a:t>
            </a:r>
          </a:p>
        </p:txBody>
      </p:sp>
      <p:pic>
        <p:nvPicPr>
          <p:cNvPr id="162820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Lock Opal Top Up and Single Trip Ticket Machine - Galexio Machine</a:t>
            </a:r>
          </a:p>
        </p:txBody>
      </p:sp>
      <p:sp>
        <p:nvSpPr>
          <p:cNvPr id="16384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r>
              <a:rPr lang="en-US" dirty="0" smtClean="0"/>
              <a:t>Display updates</a:t>
            </a:r>
          </a:p>
        </p:txBody>
      </p:sp>
      <p:pic>
        <p:nvPicPr>
          <p:cNvPr id="163844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883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Lock Opal Top Up and Single Trip Ticket Machine - Galexio Machine</a:t>
            </a:r>
          </a:p>
        </p:txBody>
      </p:sp>
      <p:sp>
        <p:nvSpPr>
          <p:cNvPr id="16486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r>
              <a:rPr lang="en-US" dirty="0" smtClean="0"/>
              <a:t>The temporary close message is displayed briefly before returning to the Customer Home Screen</a:t>
            </a:r>
          </a:p>
        </p:txBody>
      </p:sp>
      <p:pic>
        <p:nvPicPr>
          <p:cNvPr id="164868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Lock Opal Top Up and Single Trip Ticket Machine - Galexio Machine</a:t>
            </a:r>
          </a:p>
        </p:txBody>
      </p:sp>
      <p:sp>
        <p:nvSpPr>
          <p:cNvPr id="16589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6"/>
            </a:pPr>
            <a:r>
              <a:rPr lang="en-US" dirty="0" smtClean="0"/>
              <a:t>Opal Top Up and Single Trip Ticket Machine is now back in Sales Mode</a:t>
            </a:r>
          </a:p>
        </p:txBody>
      </p:sp>
      <p:pic>
        <p:nvPicPr>
          <p:cNvPr id="165893" name="Picture 5" descr="IMG_464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1196752"/>
            <a:ext cx="1777791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 bwMode="auto">
          <a:xfrm>
            <a:off x="6516688" y="2781300"/>
            <a:ext cx="1008062" cy="7794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1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Lock Opal Top Up and Single Trip Ticket Machine - Astreo Machine</a:t>
            </a:r>
          </a:p>
        </p:txBody>
      </p:sp>
      <p:sp>
        <p:nvSpPr>
          <p:cNvPr id="16691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On bottom lock, use the supplied tool to raise latch to allow the lock to be visible. </a:t>
            </a:r>
            <a:r>
              <a:rPr lang="en-US" dirty="0" smtClean="0"/>
              <a:t>Insert key into lock and turn fully clockwise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On top lock, use the supplied tool to raise latch to allow the lock to be visible. Insert key into lock and turn fully clockwise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Remove the key and store in a safe place</a:t>
            </a:r>
          </a:p>
        </p:txBody>
      </p:sp>
      <p:pic>
        <p:nvPicPr>
          <p:cNvPr id="166916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8104" y="3861048"/>
            <a:ext cx="2808312" cy="211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pic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1424936"/>
            <a:ext cx="2808312" cy="233405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45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Engineering Maintenance Software Login/Access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5715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smtClean="0"/>
              <a:t>The staff member must have the following to enable access to the  Engineering Maintenance Software (EMS) on the Opal Top Up and Single Trip Ticket Machine: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T</a:t>
            </a:r>
            <a:r>
              <a:rPr lang="en-US" dirty="0" smtClean="0"/>
              <a:t>he door lock key</a:t>
            </a:r>
          </a:p>
          <a:p>
            <a:pPr marL="342900" lvl="1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L</a:t>
            </a:r>
            <a:r>
              <a:rPr lang="en-US" dirty="0" smtClean="0"/>
              <a:t>atch lifting tool for Astreo Machine</a:t>
            </a:r>
          </a:p>
          <a:p>
            <a:pPr marL="342900" lvl="1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4-digit Agent Number</a:t>
            </a:r>
          </a:p>
          <a:p>
            <a:pPr marL="342900" lvl="1" indent="-3429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4-digit Secret Code</a:t>
            </a:r>
          </a:p>
          <a:p>
            <a:pPr lvl="1" fontAlgn="auto">
              <a:spcBef>
                <a:spcPts val="0"/>
              </a:spcBef>
              <a:spcAft>
                <a:spcPts val="600"/>
              </a:spcAft>
              <a:defRPr/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fontAlgn="auto">
              <a:spcBef>
                <a:spcPts val="0"/>
              </a:spcBef>
              <a:spcAft>
                <a:spcPts val="600"/>
              </a:spcAft>
              <a:defRPr/>
            </a:pP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2632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Lock Opal Top Up and Single Trip Ticket Machine - Astreo Machine</a:t>
            </a:r>
          </a:p>
        </p:txBody>
      </p:sp>
      <p:sp>
        <p:nvSpPr>
          <p:cNvPr id="16793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r>
              <a:rPr lang="en-US" dirty="0" smtClean="0"/>
              <a:t>Display updates</a:t>
            </a:r>
          </a:p>
        </p:txBody>
      </p:sp>
      <p:pic>
        <p:nvPicPr>
          <p:cNvPr id="167940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Lock Opal Top Up and Single Trip Ticket Machine - Astreo Machine</a:t>
            </a:r>
          </a:p>
        </p:txBody>
      </p:sp>
      <p:sp>
        <p:nvSpPr>
          <p:cNvPr id="16896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r>
              <a:rPr lang="en-US" dirty="0" smtClean="0"/>
              <a:t>The temporary close message is displayed briefly before returning to the Customer Home Screen</a:t>
            </a:r>
          </a:p>
        </p:txBody>
      </p:sp>
      <p:pic>
        <p:nvPicPr>
          <p:cNvPr id="168964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34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7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1268760"/>
            <a:ext cx="2321380" cy="4697760"/>
          </a:xfrm>
          <a:prstGeom prst="rect">
            <a:avLst/>
          </a:prstGeom>
        </p:spPr>
      </p:pic>
      <p:sp>
        <p:nvSpPr>
          <p:cNvPr id="169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Lock Opal Top Up and Single Trip Ticket Machine - Astreo Machine</a:t>
            </a:r>
          </a:p>
        </p:txBody>
      </p:sp>
      <p:sp>
        <p:nvSpPr>
          <p:cNvPr id="16998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6"/>
            </a:pPr>
            <a:r>
              <a:rPr lang="en-US" dirty="0" smtClean="0"/>
              <a:t>Opal Top Up and Single Trip Ticket Machine is now back in Sales Mode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012160" y="2780929"/>
            <a:ext cx="1008112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983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19557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flipV="1">
            <a:off x="0" y="45084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0" y="2313155"/>
            <a:ext cx="9144000" cy="2016224"/>
          </a:xfrm>
          <a:prstGeom prst="rect">
            <a:avLst/>
          </a:prstGeom>
          <a:solidFill>
            <a:srgbClr val="E3F4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/>
          <p:cNvGrpSpPr/>
          <p:nvPr/>
        </p:nvGrpSpPr>
        <p:grpSpPr>
          <a:xfrm>
            <a:off x="6228183" y="782677"/>
            <a:ext cx="2424537" cy="2017861"/>
            <a:chOff x="248104" y="1412349"/>
            <a:chExt cx="1191766" cy="991867"/>
          </a:xfrm>
        </p:grpSpPr>
        <p:pic>
          <p:nvPicPr>
            <p:cNvPr id="4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sz="3500" b="1" dirty="0" smtClean="0">
                  <a:solidFill>
                    <a:schemeClr val="bg1"/>
                  </a:solidFill>
                </a:rPr>
                <a:t>TOPIC 8</a:t>
              </a:r>
            </a:p>
          </p:txBody>
        </p:sp>
      </p:grp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323528" y="2313156"/>
            <a:ext cx="8496944" cy="2016224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AU" sz="3500" dirty="0" smtClean="0"/>
              <a:t>Assessment</a:t>
            </a:r>
            <a:endParaRPr lang="en-AU" sz="3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991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Push latch down on the top right hand inside of the paper receipt tray to allow the lock to be visible (see inset</a:t>
            </a:r>
            <a:r>
              <a:rPr lang="en-AU" dirty="0"/>
              <a:t> </a:t>
            </a:r>
            <a:r>
              <a:rPr lang="en-AU" dirty="0" smtClean="0"/>
              <a:t>– latch is “flush” against the frame)</a:t>
            </a:r>
          </a:p>
        </p:txBody>
      </p:sp>
      <p:pic>
        <p:nvPicPr>
          <p:cNvPr id="26628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3225" y="1728788"/>
            <a:ext cx="3228975" cy="43053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0741" y="4676372"/>
            <a:ext cx="1200899" cy="12008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4653136"/>
            <a:ext cx="1368152" cy="122413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4283804"/>
            <a:ext cx="136815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 smtClean="0"/>
              <a:t>Not visible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2480742" y="4307041"/>
            <a:ext cx="12008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 smtClean="0"/>
              <a:t>Visible</a:t>
            </a:r>
            <a:endParaRPr lang="en-AU" dirty="0"/>
          </a:p>
        </p:txBody>
      </p:sp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Galexio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3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 typeface="+mj-lt"/>
              <a:buAutoNum type="arabicPeriod" startAt="2"/>
            </a:pPr>
            <a:r>
              <a:rPr lang="en-AU" dirty="0" smtClean="0"/>
              <a:t>Insert key into lock and turn left 90 degrees* until the keypad is shown on the display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sz="1400" dirty="0" smtClean="0"/>
              <a:t>*</a:t>
            </a:r>
            <a:r>
              <a:rPr lang="en-AU" sz="1400" i="1" dirty="0"/>
              <a:t>* If opening the door is required, a 180 degree turn will fully unlock the lock</a:t>
            </a:r>
            <a:endParaRPr lang="en-AU" sz="1400" dirty="0"/>
          </a:p>
        </p:txBody>
      </p:sp>
      <p:pic>
        <p:nvPicPr>
          <p:cNvPr id="27652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3225" y="1728788"/>
            <a:ext cx="3228975" cy="4305300"/>
          </a:xfrm>
        </p:spPr>
      </p:pic>
      <p:sp>
        <p:nvSpPr>
          <p:cNvPr id="6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Galexio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09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 startAt="3"/>
            </a:pPr>
            <a:r>
              <a:rPr lang="en-AU" dirty="0" smtClean="0"/>
              <a:t>The Opal Top Up and Single Trip Ticket Machine prompts the staff member to enter their 4-digit </a:t>
            </a:r>
            <a:r>
              <a:rPr lang="en-AU" b="1" dirty="0" smtClean="0"/>
              <a:t>AGENT NUMBER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i="1" dirty="0" smtClean="0"/>
              <a:t>The number positions are dynamic – they move each time a digit is pressed</a:t>
            </a:r>
            <a:r>
              <a:rPr lang="en-AU" dirty="0" smtClean="0"/>
              <a:t>.</a:t>
            </a:r>
          </a:p>
          <a:p>
            <a:pPr marL="539750" lvl="3" indent="-269875">
              <a:spcAft>
                <a:spcPts val="600"/>
              </a:spcAft>
            </a:pPr>
            <a:endParaRPr lang="en-AU" dirty="0" smtClean="0"/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163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Galexio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844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>
            <a:noAutofit/>
          </a:bodyPr>
          <a:lstStyle/>
          <a:p>
            <a:pPr marL="457200" lvl="1" indent="-457200">
              <a:spcAft>
                <a:spcPts val="600"/>
              </a:spcAft>
              <a:buFontTx/>
              <a:buAutoNum type="arabicPeriod" startAt="4"/>
            </a:pPr>
            <a:r>
              <a:rPr lang="en-AU" dirty="0" smtClean="0"/>
              <a:t>The Opal Top Up Machine prompts the staff member to enter their 4-digit </a:t>
            </a:r>
            <a:r>
              <a:rPr lang="en-AU" b="1" dirty="0" smtClean="0"/>
              <a:t>SECRET CODE</a:t>
            </a:r>
            <a:br>
              <a:rPr lang="en-AU" b="1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Note: </a:t>
            </a:r>
            <a:r>
              <a:rPr lang="en-AU" i="1" dirty="0" smtClean="0"/>
              <a:t>Three attempts are allowed to enter the correct pair of codes before an alarm is sounded.</a:t>
            </a:r>
          </a:p>
          <a:p>
            <a:pPr marL="539750" lvl="3" indent="-269875">
              <a:spcAft>
                <a:spcPts val="600"/>
              </a:spcAft>
            </a:pPr>
            <a:endParaRPr lang="en-AU" dirty="0" smtClean="0"/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16375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Galexio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06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 startAt="5"/>
            </a:pPr>
            <a:r>
              <a:rPr lang="en-AU" dirty="0" smtClean="0"/>
              <a:t>The Opal Top Up Machine will display </a:t>
            </a:r>
            <a:r>
              <a:rPr lang="en-AU" b="1" dirty="0" smtClean="0"/>
              <a:t>Servicing – Maintenance is starting... </a:t>
            </a:r>
            <a:endParaRPr lang="en-AU" dirty="0" smtClean="0"/>
          </a:p>
        </p:txBody>
      </p:sp>
      <p:pic>
        <p:nvPicPr>
          <p:cNvPr id="30724" name="Content Placeholder 9" descr="003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44950" cy="3022600"/>
          </a:xfrm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Galexio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43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72" name="Rectangle 1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AU"/>
              <a:t>Course Outline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Purpose statement / Objective</a:t>
            </a:r>
          </a:p>
          <a:p>
            <a:pPr lvl="1"/>
            <a:r>
              <a:rPr lang="en-AU" dirty="0" smtClean="0"/>
              <a:t>This course aims to equip participants with the required knowledge and skills to be able to undertake 1</a:t>
            </a:r>
            <a:r>
              <a:rPr lang="en-AU" baseline="30000" dirty="0" smtClean="0"/>
              <a:t>st</a:t>
            </a:r>
            <a:r>
              <a:rPr lang="en-AU" dirty="0" smtClean="0"/>
              <a:t> line maintenance of Opal Top Up and Single Trip Ticket machines. </a:t>
            </a:r>
          </a:p>
          <a:p>
            <a:endParaRPr lang="en-AU" dirty="0" smtClean="0"/>
          </a:p>
          <a:p>
            <a:r>
              <a:rPr lang="en-AU" dirty="0" smtClean="0"/>
              <a:t>Learning Outcomes</a:t>
            </a:r>
          </a:p>
          <a:p>
            <a:pPr lvl="1"/>
            <a:r>
              <a:rPr lang="en-AU" dirty="0" smtClean="0"/>
              <a:t>At the end of the course, participants will have learned how to:</a:t>
            </a:r>
          </a:p>
          <a:p>
            <a:pPr lvl="2"/>
            <a:r>
              <a:rPr lang="en-US" dirty="0" smtClean="0"/>
              <a:t>Describe the correct procedure for routine exterior cleaning</a:t>
            </a:r>
          </a:p>
          <a:p>
            <a:pPr lvl="2"/>
            <a:r>
              <a:rPr lang="en-US" dirty="0" smtClean="0"/>
              <a:t>Explain how to log in to the Opal Top Up and Single Trip Ticket machine maintenance software</a:t>
            </a:r>
          </a:p>
          <a:p>
            <a:pPr lvl="2"/>
            <a:r>
              <a:rPr lang="en-US" dirty="0" smtClean="0"/>
              <a:t>Explain how to check the status of consumables</a:t>
            </a:r>
          </a:p>
          <a:p>
            <a:pPr lvl="2"/>
            <a:r>
              <a:rPr lang="en-US" dirty="0" smtClean="0"/>
              <a:t>Describe how to open the Opal Top Up and Single Trip Ticket machine</a:t>
            </a:r>
          </a:p>
          <a:p>
            <a:pPr lvl="2"/>
            <a:r>
              <a:rPr lang="en-US" dirty="0" smtClean="0"/>
              <a:t>Identify hardware components of the Opal Top Up and Single Trip Ticket machine</a:t>
            </a:r>
          </a:p>
          <a:p>
            <a:pPr lvl="2"/>
            <a:r>
              <a:rPr lang="en-US" dirty="0" smtClean="0"/>
              <a:t>Describe how to replenish the paper receipt roll</a:t>
            </a:r>
            <a:endParaRPr lang="en-AU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4135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 startAt="6"/>
            </a:pPr>
            <a:r>
              <a:rPr lang="en-AU" dirty="0" smtClean="0"/>
              <a:t>If sign-on is successful, the Opal Top Up and Single Trip Ticket Machine displays the MAINTENANCE Software screen (main menu)</a:t>
            </a:r>
          </a:p>
          <a:p>
            <a:pPr marL="0" indent="0">
              <a:spcAft>
                <a:spcPts val="600"/>
              </a:spcAft>
              <a:buNone/>
            </a:pPr>
            <a:endParaRPr lang="en-AU" dirty="0" smtClean="0"/>
          </a:p>
          <a:p>
            <a:pPr marL="539750" lvl="3" indent="-269875">
              <a:spcAft>
                <a:spcPts val="600"/>
              </a:spcAft>
            </a:pPr>
            <a:endParaRPr lang="en-AU" dirty="0" smtClean="0"/>
          </a:p>
        </p:txBody>
      </p:sp>
      <p:pic>
        <p:nvPicPr>
          <p:cNvPr id="31748" name="Content Placeholder 9" descr="004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13200" cy="3022600"/>
          </a:xfrm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Galexio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94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On top lock*, use the supplied tool to raise latch to allow the lock to be visible 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Insert key into lock and turn left 90 degrees** until the keypad is displayed</a:t>
            </a:r>
          </a:p>
          <a:p>
            <a:pPr lvl="4" indent="0">
              <a:spcAft>
                <a:spcPts val="600"/>
              </a:spcAft>
              <a:buFont typeface="Arial" charset="0"/>
              <a:buNone/>
            </a:pPr>
            <a:r>
              <a:rPr lang="en-AU" i="1" dirty="0" smtClean="0"/>
              <a:t/>
            </a:r>
            <a:br>
              <a:rPr lang="en-AU" i="1" dirty="0" smtClean="0"/>
            </a:br>
            <a:r>
              <a:rPr lang="en-AU" i="1" dirty="0" smtClean="0"/>
              <a:t/>
            </a:r>
            <a:br>
              <a:rPr lang="en-AU" i="1" dirty="0" smtClean="0"/>
            </a:br>
            <a:r>
              <a:rPr lang="en-AU" i="1" dirty="0" smtClean="0"/>
              <a:t/>
            </a:r>
            <a:br>
              <a:rPr lang="en-AU" i="1" dirty="0" smtClean="0"/>
            </a:br>
            <a:r>
              <a:rPr lang="en-AU" i="1" dirty="0" smtClean="0"/>
              <a:t/>
            </a:r>
            <a:br>
              <a:rPr lang="en-AU" i="1" dirty="0" smtClean="0"/>
            </a:br>
            <a:r>
              <a:rPr lang="en-AU" i="1" dirty="0" smtClean="0"/>
              <a:t/>
            </a:r>
            <a:br>
              <a:rPr lang="en-AU" i="1" dirty="0" smtClean="0"/>
            </a:br>
            <a:endParaRPr lang="en-AU" sz="1400" i="1" dirty="0" smtClean="0"/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endParaRPr lang="en-AU" dirty="0" smtClean="0"/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endParaRPr lang="en-AU" dirty="0" smtClean="0"/>
          </a:p>
        </p:txBody>
      </p:sp>
      <p:pic>
        <p:nvPicPr>
          <p:cNvPr id="3" name="Picture 2" descr="IMG_477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792" y="1567729"/>
            <a:ext cx="3124146" cy="4165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1314" y="4077072"/>
            <a:ext cx="1296144" cy="12961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4084295"/>
            <a:ext cx="1440160" cy="1288921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1600" y="3696043"/>
            <a:ext cx="14401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 smtClean="0"/>
              <a:t>Not visible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2611404" y="3718510"/>
            <a:ext cx="12961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dirty="0" smtClean="0"/>
              <a:t>Visible</a:t>
            </a:r>
            <a:endParaRPr lang="en-AU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67544" y="5521871"/>
            <a:ext cx="7128792" cy="1368152"/>
          </a:xfrm>
        </p:spPr>
        <p:txBody>
          <a:bodyPr/>
          <a:lstStyle/>
          <a:p>
            <a:pPr indent="0">
              <a:spcAft>
                <a:spcPts val="600"/>
              </a:spcAft>
              <a:buNone/>
            </a:pPr>
            <a:r>
              <a:rPr lang="en-AU" sz="1400" i="1" dirty="0"/>
              <a:t>*Always open the top lock first</a:t>
            </a:r>
          </a:p>
          <a:p>
            <a:pPr indent="0">
              <a:spcAft>
                <a:spcPts val="600"/>
              </a:spcAft>
              <a:buFont typeface="Arial" charset="0"/>
              <a:buNone/>
            </a:pPr>
            <a:r>
              <a:rPr lang="en-AU" sz="1400" i="1" dirty="0" smtClean="0"/>
              <a:t>** If opening the door is required, a 360 degree </a:t>
            </a:r>
            <a:r>
              <a:rPr lang="en-AU" sz="1400" i="1" dirty="0"/>
              <a:t>turn will fully unlock </a:t>
            </a:r>
            <a:r>
              <a:rPr lang="en-AU" sz="1400" i="1" dirty="0" smtClean="0"/>
              <a:t>the lock</a:t>
            </a:r>
            <a:endParaRPr lang="en-AU" sz="1400" dirty="0"/>
          </a:p>
          <a:p>
            <a:pPr lvl="4" indent="0">
              <a:spcAft>
                <a:spcPts val="600"/>
              </a:spcAft>
              <a:buFont typeface="Arial" charset="0"/>
              <a:buNone/>
            </a:pPr>
            <a:endParaRPr lang="en-AU" sz="1400" i="1" dirty="0" smtClean="0"/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endParaRPr lang="en-AU" dirty="0" smtClean="0"/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endParaRPr lang="en-AU" dirty="0" smtClean="0"/>
          </a:p>
        </p:txBody>
      </p:sp>
      <p:sp>
        <p:nvSpPr>
          <p:cNvPr id="12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Astreo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9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 startAt="3"/>
            </a:pPr>
            <a:r>
              <a:rPr lang="en-AU" dirty="0" smtClean="0"/>
              <a:t>The Opal Top Up and Single Trip Ticket Machine prompts the staff member to enter their 4-digit </a:t>
            </a:r>
            <a:r>
              <a:rPr lang="en-AU" b="1" dirty="0" smtClean="0"/>
              <a:t>AGENT NUMBER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/>
              <a:t/>
            </a:r>
            <a:br>
              <a:rPr lang="en-AU" dirty="0"/>
            </a:br>
            <a:r>
              <a:rPr lang="en-AU" i="1" dirty="0" smtClean="0"/>
              <a:t>The number positions are dynamic – they move each time a digit is pressed.</a:t>
            </a:r>
          </a:p>
          <a:p>
            <a:pPr marL="539750" lvl="3" indent="-269875">
              <a:spcAft>
                <a:spcPts val="600"/>
              </a:spcAft>
            </a:pPr>
            <a:endParaRPr lang="en-AU" dirty="0" smtClean="0"/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163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Astreo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20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>
            <a:noAutofit/>
          </a:bodyPr>
          <a:lstStyle/>
          <a:p>
            <a:pPr marL="457200" lvl="1" indent="-457200">
              <a:spcAft>
                <a:spcPts val="600"/>
              </a:spcAft>
              <a:buFontTx/>
              <a:buAutoNum type="arabicPeriod" startAt="4"/>
            </a:pPr>
            <a:r>
              <a:rPr lang="en-AU" dirty="0" smtClean="0"/>
              <a:t>The Opal Top Up Machine prompts the staff member to enter their 4-digit </a:t>
            </a:r>
            <a:r>
              <a:rPr lang="en-AU" b="1" dirty="0" smtClean="0"/>
              <a:t>SECRET CODE</a:t>
            </a:r>
            <a:br>
              <a:rPr lang="en-AU" b="1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i="1" dirty="0" smtClean="0"/>
              <a:t>Three attempts are allowed to enter the correct pair of codes before an alarm is sounded.</a:t>
            </a:r>
          </a:p>
          <a:p>
            <a:pPr marL="539750" lvl="3" indent="-269875">
              <a:spcAft>
                <a:spcPts val="600"/>
              </a:spcAft>
            </a:pPr>
            <a:endParaRPr lang="en-AU" dirty="0" smtClean="0"/>
          </a:p>
        </p:txBody>
      </p:sp>
      <p:pic>
        <p:nvPicPr>
          <p:cNvPr id="3482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16375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Astreo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6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 startAt="5"/>
            </a:pPr>
            <a:r>
              <a:rPr lang="en-AU" dirty="0" smtClean="0"/>
              <a:t>The Opal Top Up Machine will display </a:t>
            </a:r>
            <a:r>
              <a:rPr lang="en-AU" b="1" dirty="0" smtClean="0"/>
              <a:t>Servicing – Maintenance is starting...</a:t>
            </a:r>
            <a:endParaRPr lang="en-AU" dirty="0" smtClean="0"/>
          </a:p>
        </p:txBody>
      </p:sp>
      <p:pic>
        <p:nvPicPr>
          <p:cNvPr id="35844" name="Content Placeholder 9" descr="003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44950" cy="3022600"/>
          </a:xfrm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Astreo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1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 startAt="6"/>
            </a:pPr>
            <a:r>
              <a:rPr lang="en-AU" dirty="0" smtClean="0"/>
              <a:t>If sign-on is successful, the Opal Top Up and Single Trip Ticket Machine displays the MAINTENANCE Software screen (main menu)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 startAt="6"/>
            </a:pPr>
            <a:r>
              <a:rPr lang="en-AU" dirty="0" smtClean="0"/>
              <a:t>Remove key and stow in a safe place</a:t>
            </a:r>
          </a:p>
          <a:p>
            <a:pPr marL="0" indent="0">
              <a:spcAft>
                <a:spcPts val="600"/>
              </a:spcAft>
              <a:buNone/>
            </a:pPr>
            <a:endParaRPr lang="en-AU" dirty="0" smtClean="0"/>
          </a:p>
          <a:p>
            <a:pPr marL="539750" lvl="3" indent="-269875">
              <a:spcAft>
                <a:spcPts val="600"/>
              </a:spcAft>
            </a:pPr>
            <a:endParaRPr lang="en-AU" dirty="0" smtClean="0"/>
          </a:p>
        </p:txBody>
      </p:sp>
      <p:pic>
        <p:nvPicPr>
          <p:cNvPr id="36868" name="Content Placeholder 9" descr="004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13200" cy="3022600"/>
          </a:xfrm>
        </p:spPr>
      </p:pic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dirty="0" smtClean="0"/>
              <a:t>Log In – </a:t>
            </a:r>
            <a:r>
              <a:rPr lang="en-AU" kern="0" dirty="0" err="1" smtClean="0"/>
              <a:t>Astreo</a:t>
            </a:r>
            <a:r>
              <a:rPr lang="en-AU" kern="0" dirty="0" smtClean="0"/>
              <a:t> Machine</a:t>
            </a:r>
            <a:endParaRPr lang="en-AU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8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19557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flipV="1">
            <a:off x="0" y="45084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0" y="2313155"/>
            <a:ext cx="9144000" cy="2016224"/>
          </a:xfrm>
          <a:prstGeom prst="rect">
            <a:avLst/>
          </a:prstGeom>
          <a:solidFill>
            <a:srgbClr val="E3F4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/>
          <p:cNvGrpSpPr/>
          <p:nvPr/>
        </p:nvGrpSpPr>
        <p:grpSpPr>
          <a:xfrm>
            <a:off x="6228183" y="782677"/>
            <a:ext cx="2424537" cy="2017861"/>
            <a:chOff x="248104" y="1412349"/>
            <a:chExt cx="1191766" cy="991867"/>
          </a:xfrm>
        </p:grpSpPr>
        <p:pic>
          <p:nvPicPr>
            <p:cNvPr id="4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sz="3500" b="1" dirty="0" smtClean="0">
                  <a:solidFill>
                    <a:schemeClr val="bg1"/>
                  </a:solidFill>
                </a:rPr>
                <a:t>TOPIC 3</a:t>
              </a:r>
            </a:p>
          </p:txBody>
        </p:sp>
      </p:grp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323528" y="2313156"/>
            <a:ext cx="8496944" cy="2016224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AU" sz="3500" dirty="0" smtClean="0"/>
              <a:t>Check status of consumables</a:t>
            </a:r>
            <a:endParaRPr lang="en-AU" sz="3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Check consumables for Paper Receipt Status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Select </a:t>
            </a:r>
            <a:r>
              <a:rPr lang="en-US" b="1" dirty="0" smtClean="0"/>
              <a:t>Maintenance Functions</a:t>
            </a:r>
            <a:endParaRPr lang="en-US" dirty="0" smtClean="0"/>
          </a:p>
        </p:txBody>
      </p:sp>
      <p:pic>
        <p:nvPicPr>
          <p:cNvPr id="39940" name="Picture 6" descr="00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132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1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Check consumables for Paper Receipt Status</a:t>
            </a:r>
            <a:endParaRPr lang="en-AU" dirty="0" smtClean="0"/>
          </a:p>
        </p:txBody>
      </p:sp>
      <p:sp>
        <p:nvSpPr>
          <p:cNvPr id="4096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"/>
            </a:pPr>
            <a:r>
              <a:rPr lang="en-US" dirty="0" smtClean="0"/>
              <a:t>Select </a:t>
            </a:r>
            <a:r>
              <a:rPr lang="en-US" b="1" dirty="0" smtClean="0"/>
              <a:t>Maintenance of Iml5 printer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The IML5 printer is the paper receipt printer</a:t>
            </a:r>
          </a:p>
        </p:txBody>
      </p:sp>
      <p:pic>
        <p:nvPicPr>
          <p:cNvPr id="40964" name="Content Placeholder 9" descr="005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3383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4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Check consumables for Paper Receipt Status</a:t>
            </a:r>
            <a:endParaRPr lang="en-AU" dirty="0" smtClean="0"/>
          </a:p>
        </p:txBody>
      </p:sp>
      <p:sp>
        <p:nvSpPr>
          <p:cNvPr id="4198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3"/>
            </a:pPr>
            <a:r>
              <a:rPr lang="en-US" dirty="0" smtClean="0"/>
              <a:t>Select </a:t>
            </a:r>
            <a:r>
              <a:rPr lang="en-US" b="1" dirty="0" smtClean="0"/>
              <a:t>View Status</a:t>
            </a:r>
            <a:endParaRPr lang="en-US" dirty="0" smtClean="0"/>
          </a:p>
        </p:txBody>
      </p:sp>
      <p:pic>
        <p:nvPicPr>
          <p:cNvPr id="41988" name="Picture 6" descr="0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21138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5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72" name="Rectangle 1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AU"/>
              <a:t>Course Outline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 smtClean="0"/>
              <a:t>Describe how to replenish Single Trip Tickets</a:t>
            </a:r>
          </a:p>
          <a:p>
            <a:pPr lvl="2"/>
            <a:r>
              <a:rPr lang="en-US" dirty="0" smtClean="0"/>
              <a:t>Explain how to close and lock Opal Top Up and Single Trip Ticket machines.</a:t>
            </a:r>
            <a:endParaRPr lang="en-AU" dirty="0" smtClean="0"/>
          </a:p>
          <a:p>
            <a:endParaRPr lang="en-AU" dirty="0" smtClean="0"/>
          </a:p>
          <a:p>
            <a:r>
              <a:rPr lang="en-AU" dirty="0" smtClean="0"/>
              <a:t>Assessment</a:t>
            </a:r>
          </a:p>
          <a:p>
            <a:pPr lvl="1"/>
            <a:r>
              <a:rPr lang="en-AU" dirty="0" smtClean="0"/>
              <a:t>Participants will need to complete the following </a:t>
            </a:r>
            <a:r>
              <a:rPr lang="en-AU" dirty="0" smtClean="0"/>
              <a:t>assessment:</a:t>
            </a:r>
          </a:p>
          <a:p>
            <a:pPr lvl="2"/>
            <a:r>
              <a:rPr lang="en-AU" dirty="0" smtClean="0"/>
              <a:t>Practical Observation Assessment. </a:t>
            </a:r>
            <a:endParaRPr lang="en-AU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642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r>
              <a:rPr lang="en-US" dirty="0" smtClean="0"/>
              <a:t>Status displays. In this example Stock=381886mm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r>
              <a:rPr lang="en-US" dirty="0" smtClean="0"/>
              <a:t>Touch anywhere to return to previous menu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endParaRPr lang="en-US" dirty="0" smtClean="0"/>
          </a:p>
        </p:txBody>
      </p:sp>
      <p:pic>
        <p:nvPicPr>
          <p:cNvPr id="43012" name="Content Placeholder 9" descr="009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  <p:sp>
        <p:nvSpPr>
          <p:cNvPr id="4" name="Oval 3"/>
          <p:cNvSpPr/>
          <p:nvPr/>
        </p:nvSpPr>
        <p:spPr>
          <a:xfrm>
            <a:off x="4572000" y="2349500"/>
            <a:ext cx="900113" cy="358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79512" y="274638"/>
            <a:ext cx="8784976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r>
              <a:rPr lang="en-AU" kern="0" smtClean="0"/>
              <a:t>Check consumables for Paper Receipt Status</a:t>
            </a:r>
            <a:endParaRPr lang="en-AU" kern="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15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Check Consumables for Single Trip Ticket Status</a:t>
            </a:r>
          </a:p>
        </p:txBody>
      </p:sp>
      <p:sp>
        <p:nvSpPr>
          <p:cNvPr id="4403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Select </a:t>
            </a:r>
            <a:r>
              <a:rPr lang="en-US" b="1" dirty="0" smtClean="0"/>
              <a:t>Maintenance Functions</a:t>
            </a:r>
            <a:endParaRPr lang="en-US" dirty="0" smtClean="0"/>
          </a:p>
        </p:txBody>
      </p:sp>
      <p:pic>
        <p:nvPicPr>
          <p:cNvPr id="44035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13200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32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Check Consumables for Single Trip Ticket Status</a:t>
            </a:r>
            <a:endParaRPr lang="en-AU" dirty="0" smtClean="0"/>
          </a:p>
        </p:txBody>
      </p:sp>
      <p:sp>
        <p:nvSpPr>
          <p:cNvPr id="4505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"/>
            </a:pPr>
            <a:r>
              <a:rPr lang="en-US" dirty="0" smtClean="0"/>
              <a:t>Select </a:t>
            </a:r>
            <a:r>
              <a:rPr lang="en-US" b="1" dirty="0" smtClean="0"/>
              <a:t>Maintenance of Ims printer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i="1" dirty="0" smtClean="0"/>
              <a:t>IMS Printer is the Single Trip Ticket printer</a:t>
            </a:r>
          </a:p>
        </p:txBody>
      </p:sp>
      <p:pic>
        <p:nvPicPr>
          <p:cNvPr id="45059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907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7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Check Consumables for Single Trip Ticket Status</a:t>
            </a:r>
            <a:endParaRPr lang="en-AU" dirty="0" smtClean="0"/>
          </a:p>
        </p:txBody>
      </p:sp>
      <p:sp>
        <p:nvSpPr>
          <p:cNvPr id="4608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3"/>
            </a:pPr>
            <a:r>
              <a:rPr lang="en-US" dirty="0" smtClean="0"/>
              <a:t>Select </a:t>
            </a:r>
            <a:r>
              <a:rPr lang="en-US" b="1" dirty="0" smtClean="0"/>
              <a:t>View Status</a:t>
            </a:r>
            <a:endParaRPr lang="en-US" dirty="0" smtClean="0"/>
          </a:p>
        </p:txBody>
      </p:sp>
      <p:pic>
        <p:nvPicPr>
          <p:cNvPr id="46084" name="Content Placeholder 5" descr="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2431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5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Check Consumables for Single Trip Ticket Status</a:t>
            </a:r>
            <a:endParaRPr lang="en-AU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 rtlCol="0"/>
          <a:lstStyle/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SzPct val="70000"/>
              <a:buFont typeface="+mj-lt"/>
              <a:buAutoNum type="arabicPeriod" startAt="4"/>
              <a:defRPr/>
            </a:pPr>
            <a:r>
              <a:rPr lang="en-US" dirty="0" smtClean="0"/>
              <a:t>Status displays. In this example Stock1=1002 tickets left in the box.</a:t>
            </a:r>
          </a:p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SzPct val="70000"/>
              <a:buFont typeface="+mj-lt"/>
              <a:buAutoNum type="arabicPeriod" startAt="4"/>
              <a:defRPr/>
            </a:pPr>
            <a:r>
              <a:rPr lang="en-US" dirty="0" smtClean="0"/>
              <a:t>Press anywhere to return to previous menu.</a:t>
            </a:r>
          </a:p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SzPct val="70000"/>
              <a:buFont typeface="+mj-lt"/>
              <a:buAutoNum type="arabicPeriod" startAt="4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r>
              <a:rPr lang="en-US" dirty="0" smtClean="0"/>
              <a:t>.</a:t>
            </a:r>
          </a:p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SzPct val="70000"/>
              <a:buFont typeface="+mj-lt"/>
              <a:buAutoNum type="arabicPeriod" startAt="4"/>
              <a:defRPr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r>
              <a:rPr lang="en-US" dirty="0" smtClean="0"/>
              <a:t>.</a:t>
            </a:r>
          </a:p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SzPct val="70000"/>
              <a:buFont typeface="+mj-lt"/>
              <a:buAutoNum type="arabicPeriod" startAt="4"/>
              <a:defRPr/>
            </a:pPr>
            <a:endParaRPr lang="en-US" dirty="0" smtClean="0"/>
          </a:p>
          <a:p>
            <a:pPr marL="0" lvl="2" indent="0" fontAlgn="auto">
              <a:spcBef>
                <a:spcPts val="0"/>
              </a:spcBef>
              <a:spcAft>
                <a:spcPts val="600"/>
              </a:spcAft>
              <a:buSzPct val="70000"/>
              <a:buFont typeface="Symbol" pitchFamily="18" charset="2"/>
              <a:buNone/>
              <a:defRPr/>
            </a:pPr>
            <a:r>
              <a:rPr lang="en-US" dirty="0" smtClean="0"/>
              <a:t>Note full stock for each box is 1200 tickets.</a:t>
            </a:r>
          </a:p>
        </p:txBody>
      </p:sp>
      <p:pic>
        <p:nvPicPr>
          <p:cNvPr id="47108" name="Content Placeholder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728788"/>
            <a:ext cx="4027487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4499992" y="2564904"/>
            <a:ext cx="1080120" cy="675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90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19557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flipV="1">
            <a:off x="0" y="45084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0" y="2313155"/>
            <a:ext cx="9144000" cy="2016224"/>
          </a:xfrm>
          <a:prstGeom prst="rect">
            <a:avLst/>
          </a:prstGeom>
          <a:solidFill>
            <a:srgbClr val="E3F4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/>
          <p:cNvGrpSpPr/>
          <p:nvPr/>
        </p:nvGrpSpPr>
        <p:grpSpPr>
          <a:xfrm>
            <a:off x="6228183" y="782677"/>
            <a:ext cx="2424537" cy="2017861"/>
            <a:chOff x="248104" y="1412349"/>
            <a:chExt cx="1191766" cy="991867"/>
          </a:xfrm>
        </p:grpSpPr>
        <p:pic>
          <p:nvPicPr>
            <p:cNvPr id="4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sz="3500" b="1" dirty="0" smtClean="0">
                  <a:solidFill>
                    <a:schemeClr val="bg1"/>
                  </a:solidFill>
                </a:rPr>
                <a:t>TOPIC 4</a:t>
              </a:r>
            </a:p>
          </p:txBody>
        </p:sp>
      </p:grp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323528" y="2313156"/>
            <a:ext cx="8496944" cy="2016224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AU" sz="3500" dirty="0" smtClean="0"/>
              <a:t>Open Top Up and Single Ticket Machines</a:t>
            </a:r>
            <a:endParaRPr lang="en-AU" sz="3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Open the Galexio Machine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Open the door until the bracket clicks into place at the base of the door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Remove the key and stow in a safe place</a:t>
            </a:r>
          </a:p>
          <a:p>
            <a:pPr marL="269875" lvl="3" indent="0">
              <a:spcAft>
                <a:spcPts val="600"/>
              </a:spcAft>
              <a:buFont typeface="Arial" charset="0"/>
              <a:buNone/>
            </a:pPr>
            <a:endParaRPr lang="en-AU" dirty="0" smtClean="0"/>
          </a:p>
        </p:txBody>
      </p:sp>
      <p:pic>
        <p:nvPicPr>
          <p:cNvPr id="50179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112" y="1484784"/>
            <a:ext cx="3096344" cy="2239664"/>
          </a:xfr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112" y="3933056"/>
            <a:ext cx="32289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3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Open the Astreo Machine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Remove the key from the top lock if not already done so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Use the supplied tool to raise up the latch for the bottom lock</a:t>
            </a:r>
          </a:p>
          <a:p>
            <a:pPr marL="0" indent="0">
              <a:spcAft>
                <a:spcPts val="600"/>
              </a:spcAft>
              <a:buNone/>
            </a:pPr>
            <a:endParaRPr lang="en-AU" dirty="0" smtClean="0"/>
          </a:p>
          <a:p>
            <a:pPr marL="539750" lvl="3" indent="-269875">
              <a:spcAft>
                <a:spcPts val="600"/>
              </a:spcAft>
            </a:pPr>
            <a:endParaRPr lang="en-AU" dirty="0" smtClean="0"/>
          </a:p>
        </p:txBody>
      </p:sp>
      <p:pic>
        <p:nvPicPr>
          <p:cNvPr id="51203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1638" y="1728788"/>
            <a:ext cx="3230562" cy="430688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Open the Astreo Machine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 startAt="3"/>
            </a:pPr>
            <a:r>
              <a:rPr lang="en-AU" dirty="0" smtClean="0"/>
              <a:t>Insert key into keyhole and turn fully anti-clockwise to unlock the bottom four bolts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 startAt="3"/>
            </a:pPr>
            <a:r>
              <a:rPr lang="en-AU" dirty="0" smtClean="0"/>
              <a:t>Open the door until the latch clicks at the base of the door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 startAt="3"/>
            </a:pPr>
            <a:r>
              <a:rPr lang="en-AU" dirty="0" smtClean="0"/>
              <a:t>Remove key and stow in a safe place</a:t>
            </a:r>
          </a:p>
          <a:p>
            <a:pPr marL="539750" lvl="3" indent="-269875">
              <a:spcAft>
                <a:spcPts val="600"/>
              </a:spcAft>
            </a:pPr>
            <a:endParaRPr lang="en-AU" dirty="0" smtClean="0"/>
          </a:p>
        </p:txBody>
      </p:sp>
      <p:pic>
        <p:nvPicPr>
          <p:cNvPr id="52227" name="Content Placeholder 5" descr="pic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1485558"/>
            <a:ext cx="3096344" cy="2573444"/>
          </a:xfr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104" y="4326979"/>
            <a:ext cx="32289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790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Open the display inside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/>
            </a:pPr>
            <a:r>
              <a:rPr lang="en-AU" dirty="0" smtClean="0"/>
              <a:t>Unlatch the display by pressing the lever down and lifting slightly over latch and open fully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/>
            </a:pPr>
            <a:endParaRPr lang="en-AU" dirty="0" smtClean="0"/>
          </a:p>
          <a:p>
            <a:pPr marL="539750" lvl="3" indent="-269875">
              <a:spcAft>
                <a:spcPts val="600"/>
              </a:spcAft>
            </a:pPr>
            <a:endParaRPr lang="en-AU" dirty="0" smtClean="0"/>
          </a:p>
        </p:txBody>
      </p:sp>
      <p:pic>
        <p:nvPicPr>
          <p:cNvPr id="53251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1638" y="1728788"/>
            <a:ext cx="3230562" cy="430688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113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75" name="Rectangle 4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AU" dirty="0"/>
              <a:t>Housekeeping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628800"/>
            <a:ext cx="4464050" cy="4348733"/>
          </a:xfrm>
        </p:spPr>
        <p:txBody>
          <a:bodyPr/>
          <a:lstStyle/>
          <a:p>
            <a:r>
              <a:rPr lang="en-AU" dirty="0" smtClean="0"/>
              <a:t>Mobile Phone Use </a:t>
            </a:r>
          </a:p>
          <a:p>
            <a:endParaRPr lang="en-AU" dirty="0" smtClean="0"/>
          </a:p>
          <a:p>
            <a:r>
              <a:rPr lang="en-AU" dirty="0" smtClean="0"/>
              <a:t>Evacuation Plan</a:t>
            </a:r>
          </a:p>
          <a:p>
            <a:endParaRPr lang="en-AU" dirty="0" smtClean="0"/>
          </a:p>
          <a:p>
            <a:r>
              <a:rPr lang="en-AU" dirty="0" smtClean="0"/>
              <a:t>Facilities</a:t>
            </a:r>
          </a:p>
        </p:txBody>
      </p:sp>
      <p:sp>
        <p:nvSpPr>
          <p:cNvPr id="227385" name="Rectangle 57"/>
          <p:cNvSpPr>
            <a:spLocks noChangeArrowheads="1"/>
          </p:cNvSpPr>
          <p:nvPr/>
        </p:nvSpPr>
        <p:spPr bwMode="auto">
          <a:xfrm>
            <a:off x="3059832" y="1639342"/>
            <a:ext cx="583264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r>
              <a:rPr lang="en-AU" sz="1600" dirty="0">
                <a:latin typeface="+mn-lt"/>
              </a:rPr>
              <a:t>Put on Silent</a:t>
            </a:r>
          </a:p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endParaRPr lang="en-AU" sz="25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r>
              <a:rPr lang="en-AU" sz="1600" dirty="0">
                <a:latin typeface="+mn-lt"/>
              </a:rPr>
              <a:t>Refer to wall chart in classroom</a:t>
            </a:r>
          </a:p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endParaRPr lang="en-AU" sz="25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r>
              <a:rPr lang="en-AU" sz="1600" dirty="0" smtClean="0">
                <a:latin typeface="+mn-lt"/>
              </a:rPr>
              <a:t>Location </a:t>
            </a:r>
            <a:r>
              <a:rPr lang="en-AU" sz="1600" dirty="0">
                <a:latin typeface="+mn-lt"/>
              </a:rPr>
              <a:t>of main facilities</a:t>
            </a:r>
          </a:p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r>
              <a:rPr lang="en-AU" sz="1600" dirty="0">
                <a:latin typeface="+mn-lt"/>
              </a:rPr>
              <a:t>CCTV camera – filmed whilst on premises</a:t>
            </a:r>
          </a:p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r>
              <a:rPr lang="en-AU" sz="1600" dirty="0">
                <a:latin typeface="+mn-lt"/>
              </a:rPr>
              <a:t>Smoking – not on </a:t>
            </a:r>
            <a:r>
              <a:rPr lang="en-AU" sz="1600" dirty="0" smtClean="0">
                <a:latin typeface="+mn-lt"/>
              </a:rPr>
              <a:t>property</a:t>
            </a:r>
            <a:endParaRPr lang="en-AU" sz="1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r>
              <a:rPr lang="en-AU" sz="1600" dirty="0">
                <a:latin typeface="+mn-lt"/>
              </a:rPr>
              <a:t>First Aid – box locations / officer on </a:t>
            </a:r>
            <a:r>
              <a:rPr lang="en-AU" sz="1600" dirty="0" smtClean="0">
                <a:latin typeface="+mn-lt"/>
              </a:rPr>
              <a:t>duty / defibrillator</a:t>
            </a:r>
            <a:endParaRPr lang="en-AU" sz="16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2931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73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7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73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73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73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73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Open the display inside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619250"/>
            <a:ext cx="4038600" cy="4525963"/>
          </a:xfrm>
        </p:spPr>
        <p:txBody>
          <a:bodyPr/>
          <a:lstStyle/>
          <a:p>
            <a:pPr marL="457200" lvl="1" indent="-457200">
              <a:spcAft>
                <a:spcPts val="600"/>
              </a:spcAft>
              <a:buFontTx/>
              <a:buAutoNum type="arabicPeriod" startAt="2"/>
            </a:pPr>
            <a:r>
              <a:rPr lang="en-AU" dirty="0"/>
              <a:t>D</a:t>
            </a:r>
            <a:r>
              <a:rPr lang="en-AU" dirty="0" smtClean="0"/>
              <a:t>isplay is now visible while working inside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i="1" dirty="0" smtClean="0"/>
              <a:t>Use the key pad whilst display is open, using the arrow keys to navigate and Enter to confirm.</a:t>
            </a:r>
          </a:p>
          <a:p>
            <a:pPr marL="457200" lvl="1" indent="-457200">
              <a:spcAft>
                <a:spcPts val="600"/>
              </a:spcAft>
              <a:buFontTx/>
              <a:buAutoNum type="arabicPeriod" startAt="2"/>
            </a:pPr>
            <a:endParaRPr lang="en-AU" dirty="0" smtClean="0"/>
          </a:p>
          <a:p>
            <a:pPr marL="539750" lvl="3" indent="-269875">
              <a:spcAft>
                <a:spcPts val="600"/>
              </a:spcAft>
            </a:pPr>
            <a:endParaRPr lang="en-AU" dirty="0" smtClean="0"/>
          </a:p>
        </p:txBody>
      </p:sp>
      <p:pic>
        <p:nvPicPr>
          <p:cNvPr id="3" name="Picture 2" descr="IMG_471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988840"/>
            <a:ext cx="3936437" cy="2952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641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19557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flipV="1">
            <a:off x="0" y="45084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0" y="2313155"/>
            <a:ext cx="9144000" cy="2016224"/>
          </a:xfrm>
          <a:prstGeom prst="rect">
            <a:avLst/>
          </a:prstGeom>
          <a:solidFill>
            <a:srgbClr val="E3F4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/>
          <p:cNvGrpSpPr/>
          <p:nvPr/>
        </p:nvGrpSpPr>
        <p:grpSpPr>
          <a:xfrm>
            <a:off x="6228183" y="782677"/>
            <a:ext cx="2424537" cy="2017861"/>
            <a:chOff x="248104" y="1412349"/>
            <a:chExt cx="1191766" cy="991867"/>
          </a:xfrm>
        </p:grpSpPr>
        <p:pic>
          <p:nvPicPr>
            <p:cNvPr id="4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sz="3500" b="1" dirty="0" smtClean="0">
                  <a:solidFill>
                    <a:schemeClr val="bg1"/>
                  </a:solidFill>
                </a:rPr>
                <a:t>TOPIC 5</a:t>
              </a:r>
            </a:p>
          </p:txBody>
        </p:sp>
      </p:grp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323528" y="2313156"/>
            <a:ext cx="8496944" cy="2016224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AU" sz="3500" dirty="0" smtClean="0"/>
              <a:t>Hardware components of the Opal Top Up and Single Trip Ticket Machines</a:t>
            </a:r>
            <a:endParaRPr lang="en-AU" sz="3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47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556792"/>
            <a:ext cx="3240360" cy="4320480"/>
          </a:xfrm>
          <a:prstGeom prst="rect">
            <a:avLst/>
          </a:prstGeom>
        </p:spPr>
      </p:pic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Door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The door bracket (1) secures the door in the open position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The display (2) opens while the door is open by pressing the latch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Use the keypad (3) to operate the display while the display is open</a:t>
            </a:r>
            <a:endParaRPr lang="en-US" dirty="0" smtClean="0"/>
          </a:p>
        </p:txBody>
      </p:sp>
      <p:grpSp>
        <p:nvGrpSpPr>
          <p:cNvPr id="57349" name="Group 15"/>
          <p:cNvGrpSpPr>
            <a:grpSpLocks/>
          </p:cNvGrpSpPr>
          <p:nvPr/>
        </p:nvGrpSpPr>
        <p:grpSpPr bwMode="auto">
          <a:xfrm>
            <a:off x="5652120" y="4869160"/>
            <a:ext cx="1079500" cy="509588"/>
            <a:chOff x="1664" y="6739"/>
            <a:chExt cx="753" cy="349"/>
          </a:xfrm>
        </p:grpSpPr>
        <p:sp>
          <p:nvSpPr>
            <p:cNvPr id="20" name="AutoShape 9"/>
            <p:cNvSpPr>
              <a:spLocks noChangeArrowheads="1"/>
            </p:cNvSpPr>
            <p:nvPr/>
          </p:nvSpPr>
          <p:spPr bwMode="auto">
            <a:xfrm>
              <a:off x="1915" y="6838"/>
              <a:ext cx="502" cy="142"/>
            </a:xfrm>
            <a:prstGeom prst="rightArrow">
              <a:avLst>
                <a:gd name="adj1" fmla="val 50000"/>
                <a:gd name="adj2" fmla="val 65459"/>
              </a:avLst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ffectLst/>
            <a:extLst/>
          </p:spPr>
          <p:txBody>
            <a:bodyPr upright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664" y="6739"/>
              <a:ext cx="349" cy="349"/>
            </a:xfrm>
            <a:prstGeom prst="ellipse">
              <a:avLst/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Calibri"/>
                  <a:cs typeface="Times New Roman"/>
                </a:rPr>
                <a:t>1</a:t>
              </a:r>
              <a:endParaRPr lang="en-AU" sz="2000" dirty="0">
                <a:latin typeface="Arial"/>
                <a:ea typeface="Calibri"/>
                <a:cs typeface="Times New Roman"/>
              </a:endParaRPr>
            </a:p>
          </p:txBody>
        </p:sp>
      </p:grpSp>
      <p:grpSp>
        <p:nvGrpSpPr>
          <p:cNvPr id="57350" name="Group 16"/>
          <p:cNvGrpSpPr>
            <a:grpSpLocks/>
          </p:cNvGrpSpPr>
          <p:nvPr/>
        </p:nvGrpSpPr>
        <p:grpSpPr bwMode="auto">
          <a:xfrm flipH="1">
            <a:off x="7164288" y="3068960"/>
            <a:ext cx="1081087" cy="504825"/>
            <a:chOff x="1664" y="6739"/>
            <a:chExt cx="744" cy="349"/>
          </a:xfrm>
        </p:grpSpPr>
        <p:sp>
          <p:nvSpPr>
            <p:cNvPr id="18" name="AutoShape 12"/>
            <p:cNvSpPr>
              <a:spLocks noChangeArrowheads="1"/>
            </p:cNvSpPr>
            <p:nvPr/>
          </p:nvSpPr>
          <p:spPr bwMode="auto">
            <a:xfrm>
              <a:off x="1915" y="6839"/>
              <a:ext cx="493" cy="140"/>
            </a:xfrm>
            <a:prstGeom prst="rightArrow">
              <a:avLst>
                <a:gd name="adj1" fmla="val 50000"/>
                <a:gd name="adj2" fmla="val 65459"/>
              </a:avLst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ffectLst/>
            <a:extLst/>
          </p:spPr>
          <p:txBody>
            <a:bodyPr upright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664" y="6739"/>
              <a:ext cx="349" cy="349"/>
            </a:xfrm>
            <a:prstGeom prst="ellipse">
              <a:avLst/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Calibri"/>
                  <a:cs typeface="Times New Roman"/>
                </a:rPr>
                <a:t>2</a:t>
              </a:r>
              <a:endParaRPr lang="en-AU" sz="2000" dirty="0">
                <a:latin typeface="Arial"/>
                <a:ea typeface="Calibri"/>
                <a:cs typeface="Times New Roman"/>
              </a:endParaRPr>
            </a:p>
          </p:txBody>
        </p:sp>
      </p:grpSp>
      <p:grpSp>
        <p:nvGrpSpPr>
          <p:cNvPr id="57351" name="Group 24"/>
          <p:cNvGrpSpPr>
            <a:grpSpLocks/>
          </p:cNvGrpSpPr>
          <p:nvPr/>
        </p:nvGrpSpPr>
        <p:grpSpPr bwMode="auto">
          <a:xfrm>
            <a:off x="7092280" y="2487365"/>
            <a:ext cx="1079500" cy="509587"/>
            <a:chOff x="1664" y="6739"/>
            <a:chExt cx="753" cy="349"/>
          </a:xfrm>
        </p:grpSpPr>
        <p:sp>
          <p:nvSpPr>
            <p:cNvPr id="26" name="AutoShape 9"/>
            <p:cNvSpPr>
              <a:spLocks noChangeArrowheads="1"/>
            </p:cNvSpPr>
            <p:nvPr/>
          </p:nvSpPr>
          <p:spPr bwMode="auto">
            <a:xfrm>
              <a:off x="1915" y="6838"/>
              <a:ext cx="502" cy="142"/>
            </a:xfrm>
            <a:prstGeom prst="rightArrow">
              <a:avLst>
                <a:gd name="adj1" fmla="val 50000"/>
                <a:gd name="adj2" fmla="val 65459"/>
              </a:avLst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ffectLst/>
            <a:extLst/>
          </p:spPr>
          <p:txBody>
            <a:bodyPr upright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664" y="6739"/>
              <a:ext cx="349" cy="349"/>
            </a:xfrm>
            <a:prstGeom prst="ellipse">
              <a:avLst/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Calibri"/>
                  <a:cs typeface="Times New Roman"/>
                </a:rPr>
                <a:t>3</a:t>
              </a:r>
              <a:endParaRPr lang="en-AU" sz="2000" dirty="0">
                <a:latin typeface="Arial"/>
                <a:ea typeface="Calibri"/>
                <a:cs typeface="Times New Roma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51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Receipt Printer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Paper receipt printer (1) is located on the left hand side, with the paper receipt roll placed on top</a:t>
            </a:r>
            <a:endParaRPr lang="en-US" dirty="0" smtClean="0"/>
          </a:p>
        </p:txBody>
      </p:sp>
      <p:pic>
        <p:nvPicPr>
          <p:cNvPr id="58372" name="Picture 3" descr="IMG_45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1700213"/>
            <a:ext cx="3255963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8373" name="Group 10"/>
          <p:cNvGrpSpPr>
            <a:grpSpLocks/>
          </p:cNvGrpSpPr>
          <p:nvPr/>
        </p:nvGrpSpPr>
        <p:grpSpPr bwMode="auto">
          <a:xfrm>
            <a:off x="6011863" y="3789363"/>
            <a:ext cx="1079500" cy="509587"/>
            <a:chOff x="1664" y="6739"/>
            <a:chExt cx="753" cy="349"/>
          </a:xfrm>
        </p:grpSpPr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>
              <a:off x="1915" y="6838"/>
              <a:ext cx="502" cy="142"/>
            </a:xfrm>
            <a:prstGeom prst="rightArrow">
              <a:avLst>
                <a:gd name="adj1" fmla="val 50000"/>
                <a:gd name="adj2" fmla="val 65459"/>
              </a:avLst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ffectLst/>
            <a:extLst/>
          </p:spPr>
          <p:txBody>
            <a:bodyPr upright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664" y="6739"/>
              <a:ext cx="349" cy="349"/>
            </a:xfrm>
            <a:prstGeom prst="ellipse">
              <a:avLst/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>
                  <a:solidFill>
                    <a:srgbClr val="FFFFFF"/>
                  </a:solidFill>
                  <a:latin typeface="Arial"/>
                  <a:ea typeface="Calibri"/>
                  <a:cs typeface="Times New Roman"/>
                </a:rPr>
                <a:t>1</a:t>
              </a:r>
              <a:endParaRPr lang="en-AU" sz="2000" dirty="0">
                <a:latin typeface="Arial"/>
                <a:ea typeface="Calibri"/>
                <a:cs typeface="Times New Roma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87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Single Trip Ticket Printer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The single trip ticket printer (1) is directly to the right of the paper receipt printer</a:t>
            </a:r>
            <a:br>
              <a:rPr lang="en-AU" dirty="0" smtClean="0"/>
            </a:br>
            <a:endParaRPr lang="en-AU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Blank tickets (2) are loaded through ticket slots under the printer</a:t>
            </a:r>
            <a:endParaRPr lang="en-US" dirty="0" smtClean="0"/>
          </a:p>
        </p:txBody>
      </p: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5508625" y="1700213"/>
            <a:ext cx="3225800" cy="4302125"/>
            <a:chOff x="5508104" y="1700809"/>
            <a:chExt cx="3226172" cy="4301562"/>
          </a:xfrm>
        </p:grpSpPr>
        <p:pic>
          <p:nvPicPr>
            <p:cNvPr id="59397" name="Picture 3" descr="IMG_4124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1700809"/>
              <a:ext cx="3226172" cy="4301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398" name="Group 18"/>
            <p:cNvGrpSpPr>
              <a:grpSpLocks/>
            </p:cNvGrpSpPr>
            <p:nvPr/>
          </p:nvGrpSpPr>
          <p:grpSpPr bwMode="auto">
            <a:xfrm>
              <a:off x="5796136" y="2780928"/>
              <a:ext cx="1079407" cy="509647"/>
              <a:chOff x="1664" y="6739"/>
              <a:chExt cx="753" cy="349"/>
            </a:xfrm>
          </p:grpSpPr>
          <p:sp>
            <p:nvSpPr>
              <p:cNvPr id="20" name="AutoShape 9"/>
              <p:cNvSpPr>
                <a:spLocks noChangeArrowheads="1"/>
              </p:cNvSpPr>
              <p:nvPr/>
            </p:nvSpPr>
            <p:spPr bwMode="auto">
              <a:xfrm>
                <a:off x="1915" y="6837"/>
                <a:ext cx="502" cy="142"/>
              </a:xfrm>
              <a:prstGeom prst="rightArrow">
                <a:avLst>
                  <a:gd name="adj1" fmla="val 50000"/>
                  <a:gd name="adj2" fmla="val 65459"/>
                </a:avLst>
              </a:prstGeom>
              <a:solidFill>
                <a:schemeClr val="bg2">
                  <a:lumMod val="100000"/>
                  <a:lumOff val="0"/>
                </a:schemeClr>
              </a:solidFill>
              <a:ln>
                <a:noFill/>
              </a:ln>
              <a:effectLst/>
              <a:extLst/>
            </p:spPr>
            <p:txBody>
              <a:bodyPr upright="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664" y="6738"/>
                <a:ext cx="349" cy="350"/>
              </a:xfrm>
              <a:prstGeom prst="ellipse">
                <a:avLst/>
              </a:prstGeom>
              <a:solidFill>
                <a:schemeClr val="bg2">
                  <a:lumMod val="100000"/>
                  <a:lumOff val="0"/>
                </a:schemeClr>
              </a:solidFill>
              <a:ln>
                <a:noFill/>
              </a:ln>
              <a:extLst/>
            </p:spPr>
            <p:txBody>
              <a:bodyPr lIns="0" tIns="0" rIns="0" bIns="0" upright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solidFill>
                      <a:srgbClr val="FFFFFF"/>
                    </a:solidFill>
                    <a:latin typeface="Arial"/>
                    <a:ea typeface="Calibri"/>
                    <a:cs typeface="Times New Roman"/>
                  </a:rPr>
                  <a:t>1</a:t>
                </a:r>
                <a:endParaRPr lang="en-AU" sz="2000" dirty="0">
                  <a:latin typeface="Arial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59399" name="Group 21"/>
            <p:cNvGrpSpPr>
              <a:grpSpLocks/>
            </p:cNvGrpSpPr>
            <p:nvPr/>
          </p:nvGrpSpPr>
          <p:grpSpPr bwMode="auto">
            <a:xfrm>
              <a:off x="5796136" y="4509120"/>
              <a:ext cx="1079407" cy="509647"/>
              <a:chOff x="1664" y="6739"/>
              <a:chExt cx="753" cy="349"/>
            </a:xfrm>
          </p:grpSpPr>
          <p:sp>
            <p:nvSpPr>
              <p:cNvPr id="23" name="AutoShape 9"/>
              <p:cNvSpPr>
                <a:spLocks noChangeArrowheads="1"/>
              </p:cNvSpPr>
              <p:nvPr/>
            </p:nvSpPr>
            <p:spPr bwMode="auto">
              <a:xfrm>
                <a:off x="1915" y="6838"/>
                <a:ext cx="502" cy="142"/>
              </a:xfrm>
              <a:prstGeom prst="rightArrow">
                <a:avLst>
                  <a:gd name="adj1" fmla="val 50000"/>
                  <a:gd name="adj2" fmla="val 65459"/>
                </a:avLst>
              </a:prstGeom>
              <a:solidFill>
                <a:schemeClr val="bg2">
                  <a:lumMod val="100000"/>
                  <a:lumOff val="0"/>
                </a:schemeClr>
              </a:solidFill>
              <a:ln>
                <a:noFill/>
              </a:ln>
              <a:effectLst/>
              <a:extLst/>
            </p:spPr>
            <p:txBody>
              <a:bodyPr upright="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1664" y="6739"/>
                <a:ext cx="349" cy="349"/>
              </a:xfrm>
              <a:prstGeom prst="ellipse">
                <a:avLst/>
              </a:prstGeom>
              <a:solidFill>
                <a:schemeClr val="bg2">
                  <a:lumMod val="100000"/>
                  <a:lumOff val="0"/>
                </a:schemeClr>
              </a:solidFill>
              <a:ln>
                <a:noFill/>
              </a:ln>
              <a:extLst/>
            </p:spPr>
            <p:txBody>
              <a:bodyPr lIns="0" tIns="0" rIns="0" bIns="0" upright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solidFill>
                      <a:srgbClr val="FFFFFF"/>
                    </a:solidFill>
                    <a:latin typeface="Arial"/>
                    <a:ea typeface="Calibri"/>
                    <a:cs typeface="Times New Roman"/>
                  </a:rPr>
                  <a:t>2</a:t>
                </a:r>
                <a:endParaRPr lang="en-AU" sz="2000" dirty="0">
                  <a:latin typeface="Arial"/>
                  <a:ea typeface="Calibri"/>
                  <a:cs typeface="Times New Roman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960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Coin Module (Astreo Machine only)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The coin hopper (1) holds and dispenses coins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The coin vault (2) stores coins for collection by Cash Collection Agents</a:t>
            </a:r>
            <a:endParaRPr lang="en-US" dirty="0" smtClean="0"/>
          </a:p>
        </p:txBody>
      </p:sp>
      <p:grpSp>
        <p:nvGrpSpPr>
          <p:cNvPr id="60420" name="Group 4"/>
          <p:cNvGrpSpPr>
            <a:grpSpLocks/>
          </p:cNvGrpSpPr>
          <p:nvPr/>
        </p:nvGrpSpPr>
        <p:grpSpPr bwMode="auto">
          <a:xfrm>
            <a:off x="5489575" y="1773238"/>
            <a:ext cx="3259138" cy="4289425"/>
            <a:chOff x="5490102" y="1772816"/>
            <a:chExt cx="3258363" cy="4289715"/>
          </a:xfrm>
        </p:grpSpPr>
        <p:pic>
          <p:nvPicPr>
            <p:cNvPr id="60421" name="Picture 15" descr="IMG_4539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90102" y="1772816"/>
              <a:ext cx="3217286" cy="4289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0422" name="Group 16"/>
            <p:cNvGrpSpPr>
              <a:grpSpLocks/>
            </p:cNvGrpSpPr>
            <p:nvPr/>
          </p:nvGrpSpPr>
          <p:grpSpPr bwMode="auto">
            <a:xfrm>
              <a:off x="6660232" y="3645024"/>
              <a:ext cx="1079407" cy="509647"/>
              <a:chOff x="1664" y="6739"/>
              <a:chExt cx="753" cy="349"/>
            </a:xfrm>
          </p:grpSpPr>
          <p:sp>
            <p:nvSpPr>
              <p:cNvPr id="18" name="AutoShape 9"/>
              <p:cNvSpPr>
                <a:spLocks noChangeArrowheads="1"/>
              </p:cNvSpPr>
              <p:nvPr/>
            </p:nvSpPr>
            <p:spPr bwMode="auto">
              <a:xfrm>
                <a:off x="1915" y="6838"/>
                <a:ext cx="502" cy="142"/>
              </a:xfrm>
              <a:prstGeom prst="rightArrow">
                <a:avLst>
                  <a:gd name="adj1" fmla="val 50000"/>
                  <a:gd name="adj2" fmla="val 65459"/>
                </a:avLst>
              </a:prstGeom>
              <a:solidFill>
                <a:schemeClr val="bg2">
                  <a:lumMod val="100000"/>
                  <a:lumOff val="0"/>
                </a:schemeClr>
              </a:solidFill>
              <a:ln>
                <a:noFill/>
              </a:ln>
              <a:effectLst/>
              <a:extLst/>
            </p:spPr>
            <p:txBody>
              <a:bodyPr upright="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19" name="Oval 18"/>
              <p:cNvSpPr>
                <a:spLocks noChangeArrowheads="1"/>
              </p:cNvSpPr>
              <p:nvPr/>
            </p:nvSpPr>
            <p:spPr bwMode="auto">
              <a:xfrm>
                <a:off x="1664" y="6739"/>
                <a:ext cx="349" cy="349"/>
              </a:xfrm>
              <a:prstGeom prst="ellipse">
                <a:avLst/>
              </a:prstGeom>
              <a:solidFill>
                <a:schemeClr val="bg2">
                  <a:lumMod val="100000"/>
                  <a:lumOff val="0"/>
                </a:schemeClr>
              </a:solidFill>
              <a:ln>
                <a:noFill/>
              </a:ln>
              <a:extLst/>
            </p:spPr>
            <p:txBody>
              <a:bodyPr lIns="0" tIns="0" rIns="0" bIns="0" upright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solidFill>
                      <a:srgbClr val="FFFFFF"/>
                    </a:solidFill>
                    <a:latin typeface="Arial"/>
                    <a:ea typeface="Calibri"/>
                    <a:cs typeface="Times New Roman"/>
                  </a:rPr>
                  <a:t>1</a:t>
                </a:r>
                <a:endParaRPr lang="en-AU" sz="2000" dirty="0">
                  <a:latin typeface="Arial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60423" name="Group 19"/>
            <p:cNvGrpSpPr>
              <a:grpSpLocks/>
            </p:cNvGrpSpPr>
            <p:nvPr/>
          </p:nvGrpSpPr>
          <p:grpSpPr bwMode="auto">
            <a:xfrm flipH="1">
              <a:off x="7668344" y="4653136"/>
              <a:ext cx="1080121" cy="504056"/>
              <a:chOff x="1664" y="6739"/>
              <a:chExt cx="744" cy="349"/>
            </a:xfrm>
          </p:grpSpPr>
          <p:sp>
            <p:nvSpPr>
              <p:cNvPr id="21" name="AutoShape 12"/>
              <p:cNvSpPr>
                <a:spLocks noChangeArrowheads="1"/>
              </p:cNvSpPr>
              <p:nvPr/>
            </p:nvSpPr>
            <p:spPr bwMode="auto">
              <a:xfrm>
                <a:off x="1915" y="6839"/>
                <a:ext cx="493" cy="141"/>
              </a:xfrm>
              <a:prstGeom prst="rightArrow">
                <a:avLst>
                  <a:gd name="adj1" fmla="val 50000"/>
                  <a:gd name="adj2" fmla="val 65459"/>
                </a:avLst>
              </a:prstGeom>
              <a:solidFill>
                <a:schemeClr val="bg2">
                  <a:lumMod val="100000"/>
                  <a:lumOff val="0"/>
                </a:schemeClr>
              </a:solidFill>
              <a:ln>
                <a:noFill/>
              </a:ln>
              <a:effectLst/>
              <a:extLst/>
            </p:spPr>
            <p:txBody>
              <a:bodyPr upright="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22" name="Oval 21"/>
              <p:cNvSpPr>
                <a:spLocks noChangeArrowheads="1"/>
              </p:cNvSpPr>
              <p:nvPr/>
            </p:nvSpPr>
            <p:spPr bwMode="auto">
              <a:xfrm>
                <a:off x="1664" y="6739"/>
                <a:ext cx="349" cy="350"/>
              </a:xfrm>
              <a:prstGeom prst="ellipse">
                <a:avLst/>
              </a:prstGeom>
              <a:solidFill>
                <a:schemeClr val="bg2">
                  <a:lumMod val="100000"/>
                  <a:lumOff val="0"/>
                </a:schemeClr>
              </a:solidFill>
              <a:ln>
                <a:noFill/>
              </a:ln>
              <a:extLst/>
            </p:spPr>
            <p:txBody>
              <a:bodyPr lIns="0" tIns="0" rIns="0" bIns="0" upright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solidFill>
                      <a:srgbClr val="FFFFFF"/>
                    </a:solidFill>
                    <a:latin typeface="Arial"/>
                    <a:ea typeface="Calibri"/>
                    <a:cs typeface="Times New Roman"/>
                  </a:rPr>
                  <a:t>2</a:t>
                </a:r>
                <a:endParaRPr lang="en-AU" sz="2000" dirty="0">
                  <a:latin typeface="Arial"/>
                  <a:ea typeface="Calibri"/>
                  <a:cs typeface="Times New Roman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614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Note Module (Astreo Machine only)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The note reader (1) receives and scans notes to determine denomination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The note vault (2) stores notes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The note loader (3) replenish note recyclers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AU" dirty="0" smtClean="0"/>
              <a:t>Note recyclers (4) dispense notes</a:t>
            </a:r>
            <a:endParaRPr lang="en-US" dirty="0" smtClean="0"/>
          </a:p>
        </p:txBody>
      </p:sp>
      <p:pic>
        <p:nvPicPr>
          <p:cNvPr id="61445" name="Picture 15" descr="IMG_45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9575" y="1773238"/>
            <a:ext cx="3217863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446" name="Group 16"/>
          <p:cNvGrpSpPr>
            <a:grpSpLocks/>
          </p:cNvGrpSpPr>
          <p:nvPr/>
        </p:nvGrpSpPr>
        <p:grpSpPr bwMode="auto">
          <a:xfrm>
            <a:off x="7164104" y="3477285"/>
            <a:ext cx="936227" cy="347530"/>
            <a:chOff x="1764" y="6772"/>
            <a:chExt cx="653" cy="238"/>
          </a:xfrm>
        </p:grpSpPr>
        <p:sp>
          <p:nvSpPr>
            <p:cNvPr id="18" name="AutoShape 9"/>
            <p:cNvSpPr>
              <a:spLocks noChangeArrowheads="1"/>
            </p:cNvSpPr>
            <p:nvPr/>
          </p:nvSpPr>
          <p:spPr bwMode="auto">
            <a:xfrm>
              <a:off x="1915" y="6838"/>
              <a:ext cx="503" cy="141"/>
            </a:xfrm>
            <a:prstGeom prst="rightArrow">
              <a:avLst>
                <a:gd name="adj1" fmla="val 50000"/>
                <a:gd name="adj2" fmla="val 65459"/>
              </a:avLst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ffectLst/>
            <a:extLst/>
          </p:spPr>
          <p:txBody>
            <a:bodyPr upright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764" y="6772"/>
              <a:ext cx="249" cy="238"/>
            </a:xfrm>
            <a:prstGeom prst="ellipse">
              <a:avLst/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ea typeface="Calibri"/>
                  <a:cs typeface="Times New Roman"/>
                </a:rPr>
                <a:t>1</a:t>
              </a:r>
              <a:endParaRPr lang="en-AU" sz="1400" dirty="0">
                <a:latin typeface="Arial"/>
                <a:ea typeface="Calibri"/>
                <a:cs typeface="Times New Roman"/>
              </a:endParaRPr>
            </a:p>
          </p:txBody>
        </p:sp>
      </p:grpSp>
      <p:grpSp>
        <p:nvGrpSpPr>
          <p:cNvPr id="61447" name="Group 31"/>
          <p:cNvGrpSpPr>
            <a:grpSpLocks/>
          </p:cNvGrpSpPr>
          <p:nvPr/>
        </p:nvGrpSpPr>
        <p:grpSpPr bwMode="auto">
          <a:xfrm>
            <a:off x="7164061" y="3789326"/>
            <a:ext cx="936227" cy="347530"/>
            <a:chOff x="1764" y="6772"/>
            <a:chExt cx="653" cy="23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1915" y="6838"/>
              <a:ext cx="503" cy="141"/>
            </a:xfrm>
            <a:prstGeom prst="rightArrow">
              <a:avLst>
                <a:gd name="adj1" fmla="val 50000"/>
                <a:gd name="adj2" fmla="val 65459"/>
              </a:avLst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ffectLst/>
            <a:extLst/>
          </p:spPr>
          <p:txBody>
            <a:bodyPr upright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1764" y="6772"/>
              <a:ext cx="249" cy="238"/>
            </a:xfrm>
            <a:prstGeom prst="ellipse">
              <a:avLst/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ea typeface="Calibri"/>
                  <a:cs typeface="Times New Roman"/>
                </a:rPr>
                <a:t>2</a:t>
              </a:r>
              <a:endParaRPr lang="en-AU" sz="1400" dirty="0">
                <a:latin typeface="Arial"/>
                <a:ea typeface="Calibri"/>
                <a:cs typeface="Times New Roman"/>
              </a:endParaRPr>
            </a:p>
          </p:txBody>
        </p:sp>
      </p:grpSp>
      <p:grpSp>
        <p:nvGrpSpPr>
          <p:cNvPr id="61448" name="Group 34"/>
          <p:cNvGrpSpPr>
            <a:grpSpLocks/>
          </p:cNvGrpSpPr>
          <p:nvPr/>
        </p:nvGrpSpPr>
        <p:grpSpPr bwMode="auto">
          <a:xfrm>
            <a:off x="7164061" y="4077338"/>
            <a:ext cx="936227" cy="347530"/>
            <a:chOff x="1764" y="6772"/>
            <a:chExt cx="653" cy="238"/>
          </a:xfrm>
        </p:grpSpPr>
        <p:sp>
          <p:nvSpPr>
            <p:cNvPr id="36" name="AutoShape 9"/>
            <p:cNvSpPr>
              <a:spLocks noChangeArrowheads="1"/>
            </p:cNvSpPr>
            <p:nvPr/>
          </p:nvSpPr>
          <p:spPr bwMode="auto">
            <a:xfrm>
              <a:off x="1915" y="6838"/>
              <a:ext cx="503" cy="141"/>
            </a:xfrm>
            <a:prstGeom prst="rightArrow">
              <a:avLst>
                <a:gd name="adj1" fmla="val 50000"/>
                <a:gd name="adj2" fmla="val 65459"/>
              </a:avLst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ffectLst/>
            <a:extLst/>
          </p:spPr>
          <p:txBody>
            <a:bodyPr upright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1764" y="6772"/>
              <a:ext cx="249" cy="238"/>
            </a:xfrm>
            <a:prstGeom prst="ellipse">
              <a:avLst/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ea typeface="Calibri"/>
                  <a:cs typeface="Times New Roman"/>
                </a:rPr>
                <a:t>3</a:t>
              </a:r>
              <a:endParaRPr lang="en-AU" sz="1400" dirty="0">
                <a:latin typeface="Arial"/>
                <a:ea typeface="Calibri"/>
                <a:cs typeface="Times New Roman"/>
              </a:endParaRPr>
            </a:p>
          </p:txBody>
        </p:sp>
      </p:grpSp>
      <p:grpSp>
        <p:nvGrpSpPr>
          <p:cNvPr id="61449" name="Group 45"/>
          <p:cNvGrpSpPr>
            <a:grpSpLocks/>
          </p:cNvGrpSpPr>
          <p:nvPr/>
        </p:nvGrpSpPr>
        <p:grpSpPr bwMode="auto">
          <a:xfrm>
            <a:off x="7164061" y="4408595"/>
            <a:ext cx="936227" cy="388775"/>
            <a:chOff x="7164288" y="4408351"/>
            <a:chExt cx="936059" cy="388801"/>
          </a:xfrm>
        </p:grpSpPr>
        <p:grpSp>
          <p:nvGrpSpPr>
            <p:cNvPr id="61450" name="Group 44"/>
            <p:cNvGrpSpPr>
              <a:grpSpLocks/>
            </p:cNvGrpSpPr>
            <p:nvPr/>
          </p:nvGrpSpPr>
          <p:grpSpPr bwMode="auto">
            <a:xfrm>
              <a:off x="7164288" y="4437112"/>
              <a:ext cx="936059" cy="360040"/>
              <a:chOff x="7164288" y="4437112"/>
              <a:chExt cx="936059" cy="360040"/>
            </a:xfrm>
          </p:grpSpPr>
          <p:sp>
            <p:nvSpPr>
              <p:cNvPr id="39" name="AutoShape 9"/>
              <p:cNvSpPr>
                <a:spLocks noChangeArrowheads="1"/>
              </p:cNvSpPr>
              <p:nvPr/>
            </p:nvSpPr>
            <p:spPr bwMode="auto">
              <a:xfrm>
                <a:off x="7380476" y="4589231"/>
                <a:ext cx="720596" cy="207976"/>
              </a:xfrm>
              <a:prstGeom prst="rightArrow">
                <a:avLst>
                  <a:gd name="adj1" fmla="val 50000"/>
                  <a:gd name="adj2" fmla="val 65459"/>
                </a:avLst>
              </a:prstGeom>
              <a:solidFill>
                <a:schemeClr val="bg2">
                  <a:lumMod val="100000"/>
                  <a:lumOff val="0"/>
                </a:schemeClr>
              </a:solidFill>
              <a:ln>
                <a:noFill/>
              </a:ln>
              <a:effectLst/>
              <a:extLst/>
            </p:spPr>
            <p:txBody>
              <a:bodyPr upright="1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</a:endParaRPr>
              </a:p>
            </p:txBody>
          </p:sp>
          <p:sp>
            <p:nvSpPr>
              <p:cNvPr id="40" name="Oval 39"/>
              <p:cNvSpPr>
                <a:spLocks noChangeArrowheads="1"/>
              </p:cNvSpPr>
              <p:nvPr/>
            </p:nvSpPr>
            <p:spPr bwMode="auto">
              <a:xfrm>
                <a:off x="7164615" y="4436821"/>
                <a:ext cx="357123" cy="347685"/>
              </a:xfrm>
              <a:prstGeom prst="ellipse">
                <a:avLst/>
              </a:prstGeom>
              <a:solidFill>
                <a:schemeClr val="bg2">
                  <a:lumMod val="100000"/>
                  <a:lumOff val="0"/>
                </a:schemeClr>
              </a:solidFill>
              <a:ln>
                <a:noFill/>
              </a:ln>
              <a:extLst/>
            </p:spPr>
            <p:txBody>
              <a:bodyPr lIns="0" tIns="0" rIns="0" bIns="0" upright="1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FFFFFF"/>
                    </a:solidFill>
                    <a:latin typeface="Arial"/>
                    <a:ea typeface="Calibri"/>
                    <a:cs typeface="Times New Roman"/>
                  </a:rPr>
                  <a:t>4</a:t>
                </a:r>
                <a:endParaRPr lang="en-AU" sz="1400" dirty="0">
                  <a:latin typeface="Arial"/>
                  <a:ea typeface="Calibri"/>
                  <a:cs typeface="Times New Roman"/>
                </a:endParaRPr>
              </a:p>
            </p:txBody>
          </p:sp>
        </p:grpSp>
        <p:sp>
          <p:nvSpPr>
            <p:cNvPr id="44" name="AutoShape 9"/>
            <p:cNvSpPr>
              <a:spLocks noChangeArrowheads="1"/>
            </p:cNvSpPr>
            <p:nvPr/>
          </p:nvSpPr>
          <p:spPr bwMode="auto">
            <a:xfrm>
              <a:off x="7380476" y="4408244"/>
              <a:ext cx="720596" cy="207976"/>
            </a:xfrm>
            <a:prstGeom prst="rightArrow">
              <a:avLst>
                <a:gd name="adj1" fmla="val 50000"/>
                <a:gd name="adj2" fmla="val 65459"/>
              </a:avLst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ffectLst/>
            <a:extLst/>
          </p:spPr>
          <p:txBody>
            <a:bodyPr upright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44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Duress Alarm - Galexio Machine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Press alarm (1) if under threat or a robbery is underway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Alarm will operate for time predetermined by Transport for NSW</a:t>
            </a:r>
          </a:p>
        </p:txBody>
      </p:sp>
      <p:pic>
        <p:nvPicPr>
          <p:cNvPr id="3" name="Picture 2" descr="IMG_45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772816"/>
            <a:ext cx="3240360" cy="4320480"/>
          </a:xfrm>
          <a:prstGeom prst="rect">
            <a:avLst/>
          </a:prstGeom>
        </p:spPr>
      </p:pic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7164104" y="2564904"/>
            <a:ext cx="936227" cy="347530"/>
            <a:chOff x="1764" y="6772"/>
            <a:chExt cx="653" cy="238"/>
          </a:xfrm>
        </p:grpSpPr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1915" y="6838"/>
              <a:ext cx="503" cy="141"/>
            </a:xfrm>
            <a:prstGeom prst="rightArrow">
              <a:avLst>
                <a:gd name="adj1" fmla="val 50000"/>
                <a:gd name="adj2" fmla="val 65459"/>
              </a:avLst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ffectLst/>
            <a:extLst/>
          </p:spPr>
          <p:txBody>
            <a:bodyPr upright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764" y="6772"/>
              <a:ext cx="249" cy="238"/>
            </a:xfrm>
            <a:prstGeom prst="ellipse">
              <a:avLst/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ea typeface="Calibri"/>
                  <a:cs typeface="Times New Roman"/>
                </a:rPr>
                <a:t>1</a:t>
              </a:r>
              <a:endParaRPr lang="en-AU" sz="1400" dirty="0">
                <a:latin typeface="Arial"/>
                <a:ea typeface="Calibri"/>
                <a:cs typeface="Times New Roma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687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IMG_45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9575" y="1773238"/>
            <a:ext cx="3217863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Duress Alarm - Astreo Machine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Press alarm (1) if under threat or a robbery is underway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/>
              <a:t>Alarm will operate for time predetermined by Transport for NSW</a:t>
            </a: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6588224" y="4437112"/>
            <a:ext cx="936227" cy="347530"/>
            <a:chOff x="1764" y="6772"/>
            <a:chExt cx="653" cy="238"/>
          </a:xfrm>
        </p:grpSpPr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1915" y="6838"/>
              <a:ext cx="503" cy="141"/>
            </a:xfrm>
            <a:prstGeom prst="rightArrow">
              <a:avLst>
                <a:gd name="adj1" fmla="val 50000"/>
                <a:gd name="adj2" fmla="val 65459"/>
              </a:avLst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ffectLst/>
            <a:extLst/>
          </p:spPr>
          <p:txBody>
            <a:bodyPr upright="1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764" y="6772"/>
              <a:ext cx="249" cy="238"/>
            </a:xfrm>
            <a:prstGeom prst="ellipse">
              <a:avLst/>
            </a:prstGeom>
            <a:solidFill>
              <a:schemeClr val="bg2">
                <a:lumMod val="100000"/>
                <a:lumOff val="0"/>
              </a:schemeClr>
            </a:solidFill>
            <a:ln>
              <a:noFill/>
            </a:ln>
            <a:extLst/>
          </p:spPr>
          <p:txBody>
            <a:bodyPr lIns="0" tIns="0" rIns="0" bIns="0" upright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Arial"/>
                  <a:ea typeface="Calibri"/>
                  <a:cs typeface="Times New Roman"/>
                </a:rPr>
                <a:t>1</a:t>
              </a:r>
              <a:endParaRPr lang="en-AU" sz="1400" dirty="0">
                <a:latin typeface="Arial"/>
                <a:ea typeface="Calibri"/>
                <a:cs typeface="Times New Roman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403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19557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flipV="1">
            <a:off x="0" y="45084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0" y="2313155"/>
            <a:ext cx="9144000" cy="2016224"/>
          </a:xfrm>
          <a:prstGeom prst="rect">
            <a:avLst/>
          </a:prstGeom>
          <a:solidFill>
            <a:srgbClr val="E3F4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/>
          <p:cNvGrpSpPr/>
          <p:nvPr/>
        </p:nvGrpSpPr>
        <p:grpSpPr>
          <a:xfrm>
            <a:off x="6228183" y="782677"/>
            <a:ext cx="2424537" cy="2017861"/>
            <a:chOff x="248104" y="1412349"/>
            <a:chExt cx="1191766" cy="991867"/>
          </a:xfrm>
        </p:grpSpPr>
        <p:pic>
          <p:nvPicPr>
            <p:cNvPr id="4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sz="3500" b="1" dirty="0" smtClean="0">
                  <a:solidFill>
                    <a:schemeClr val="bg1"/>
                  </a:solidFill>
                </a:rPr>
                <a:t>TOPIC 6</a:t>
              </a:r>
            </a:p>
          </p:txBody>
        </p:sp>
      </p:grp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323528" y="2313156"/>
            <a:ext cx="8496944" cy="2016224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AU" sz="3500" dirty="0" smtClean="0"/>
              <a:t>Replenish paper receipt roll</a:t>
            </a:r>
            <a:endParaRPr lang="en-AU" sz="3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86" name="Rectangle 34"/>
          <p:cNvSpPr>
            <a:spLocks noChangeArrowheads="1"/>
          </p:cNvSpPr>
          <p:nvPr/>
        </p:nvSpPr>
        <p:spPr bwMode="auto">
          <a:xfrm>
            <a:off x="3419872" y="1485052"/>
            <a:ext cx="5257800" cy="4978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r>
              <a:rPr lang="en-AU" sz="1400" dirty="0">
                <a:latin typeface="+mn-lt"/>
              </a:rPr>
              <a:t>Drug </a:t>
            </a:r>
            <a:r>
              <a:rPr lang="en-AU" sz="1400" dirty="0" smtClean="0">
                <a:latin typeface="+mn-lt"/>
              </a:rPr>
              <a:t>and </a:t>
            </a:r>
            <a:r>
              <a:rPr lang="en-AU" sz="1400" dirty="0">
                <a:latin typeface="+mn-lt"/>
              </a:rPr>
              <a:t>Alcohol </a:t>
            </a:r>
            <a:r>
              <a:rPr lang="en-AU" sz="1400" dirty="0" smtClean="0">
                <a:latin typeface="+mn-lt"/>
              </a:rPr>
              <a:t>Policy (applicable to STA and </a:t>
            </a:r>
            <a:r>
              <a:rPr lang="en-AU" sz="1400" dirty="0" err="1" smtClean="0">
                <a:latin typeface="+mn-lt"/>
              </a:rPr>
              <a:t>TfNSW</a:t>
            </a:r>
            <a:r>
              <a:rPr lang="en-AU" sz="1400" dirty="0" smtClean="0">
                <a:latin typeface="+mn-lt"/>
              </a:rPr>
              <a:t> Staff) </a:t>
            </a:r>
            <a:r>
              <a:rPr lang="en-AU" sz="1400" dirty="0">
                <a:latin typeface="+mn-lt"/>
              </a:rPr>
              <a:t>– You may be tested at any time</a:t>
            </a:r>
          </a:p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r>
              <a:rPr lang="en-AU" sz="1400" dirty="0">
                <a:latin typeface="+mn-lt"/>
              </a:rPr>
              <a:t>Injuries and Incidents – For all injuries and incidents that occur while at training, they must inform the following:</a:t>
            </a:r>
          </a:p>
          <a:p>
            <a:pPr marL="800100" lvl="2" indent="-342900">
              <a:spcBef>
                <a:spcPct val="20000"/>
              </a:spcBef>
              <a:buClr>
                <a:srgbClr val="00A3DE"/>
              </a:buClr>
              <a:buFont typeface="+mj-lt"/>
              <a:buAutoNum type="arabicPeriod"/>
            </a:pPr>
            <a:r>
              <a:rPr lang="en-AU" sz="1400" dirty="0">
                <a:latin typeface="+mn-lt"/>
              </a:rPr>
              <a:t>Training Facilitator</a:t>
            </a:r>
          </a:p>
          <a:p>
            <a:pPr marL="800100" lvl="2" indent="-342900">
              <a:spcBef>
                <a:spcPct val="20000"/>
              </a:spcBef>
              <a:buClr>
                <a:srgbClr val="00A3DE"/>
              </a:buClr>
              <a:buFont typeface="+mj-lt"/>
              <a:buAutoNum type="arabicPeriod"/>
            </a:pPr>
            <a:r>
              <a:rPr lang="en-AU" sz="1400" dirty="0">
                <a:latin typeface="+mn-lt"/>
              </a:rPr>
              <a:t>Supervisor</a:t>
            </a:r>
          </a:p>
          <a:p>
            <a:pPr marL="800100" lvl="2" indent="-342900">
              <a:spcBef>
                <a:spcPct val="20000"/>
              </a:spcBef>
              <a:buClr>
                <a:srgbClr val="00A3DE"/>
              </a:buClr>
              <a:buFont typeface="+mj-lt"/>
              <a:buAutoNum type="arabicPeriod"/>
            </a:pPr>
            <a:r>
              <a:rPr lang="en-AU" sz="1400" dirty="0" smtClean="0">
                <a:latin typeface="+mn-lt"/>
              </a:rPr>
              <a:t>Reporting</a:t>
            </a:r>
          </a:p>
          <a:p>
            <a:pPr marL="1257300" lvl="3" indent="-342900">
              <a:spcBef>
                <a:spcPct val="20000"/>
              </a:spcBef>
              <a:buClr>
                <a:srgbClr val="00A3DE"/>
              </a:buClr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+mn-lt"/>
              </a:rPr>
              <a:t>RMS Injury Hotline </a:t>
            </a:r>
            <a:r>
              <a:rPr lang="en-AU" sz="1400" b="1" dirty="0" smtClean="0">
                <a:latin typeface="+mn-lt"/>
              </a:rPr>
              <a:t>– 1300 131 469</a:t>
            </a:r>
          </a:p>
          <a:p>
            <a:pPr marL="1257300" lvl="3" indent="-342900">
              <a:spcBef>
                <a:spcPct val="20000"/>
              </a:spcBef>
              <a:buClr>
                <a:srgbClr val="00A3DE"/>
              </a:buClr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+mn-lt"/>
              </a:rPr>
              <a:t>STA complete </a:t>
            </a:r>
            <a:r>
              <a:rPr lang="en-AU" sz="1400" b="1" dirty="0" smtClean="0">
                <a:latin typeface="+mn-lt"/>
              </a:rPr>
              <a:t>Form 178 Injury / Incident Form</a:t>
            </a:r>
          </a:p>
          <a:p>
            <a:pPr marL="1257300" lvl="3" indent="-342900">
              <a:spcBef>
                <a:spcPct val="20000"/>
              </a:spcBef>
              <a:buClr>
                <a:srgbClr val="00A3DE"/>
              </a:buClr>
              <a:buFont typeface="Arial" panose="020B0604020202020204" pitchFamily="34" charset="0"/>
              <a:buChar char="•"/>
            </a:pPr>
            <a:r>
              <a:rPr lang="en-AU" sz="1400" dirty="0" err="1" smtClean="0">
                <a:latin typeface="+mn-lt"/>
              </a:rPr>
              <a:t>TfNSW</a:t>
            </a:r>
            <a:r>
              <a:rPr lang="en-AU" sz="1400" dirty="0" smtClean="0">
                <a:latin typeface="+mn-lt"/>
              </a:rPr>
              <a:t> Injury </a:t>
            </a:r>
            <a:r>
              <a:rPr lang="en-AU" sz="1400" dirty="0">
                <a:latin typeface="+mn-lt"/>
              </a:rPr>
              <a:t>Hotline – </a:t>
            </a:r>
            <a:r>
              <a:rPr lang="en-AU" sz="1400" b="1" dirty="0">
                <a:latin typeface="+mn-lt"/>
              </a:rPr>
              <a:t>1800 772 779</a:t>
            </a:r>
          </a:p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r>
              <a:rPr lang="en-AU" sz="1400" dirty="0">
                <a:latin typeface="+mn-lt"/>
              </a:rPr>
              <a:t>Reasonable Adjustment:</a:t>
            </a:r>
          </a:p>
          <a:p>
            <a:pPr marL="800100" lvl="2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•"/>
            </a:pPr>
            <a:r>
              <a:rPr lang="en-AU" sz="1400" dirty="0" smtClean="0">
                <a:latin typeface="+mn-lt"/>
              </a:rPr>
              <a:t>Transport for NSW </a:t>
            </a:r>
            <a:r>
              <a:rPr lang="en-AU" sz="1400" dirty="0">
                <a:latin typeface="+mn-lt"/>
              </a:rPr>
              <a:t>will treat each request for an adjustment because of a disability objectively and make any adjustments that are reasonable, necessary and possible. </a:t>
            </a:r>
            <a:r>
              <a:rPr lang="en-AU" sz="1400" dirty="0" smtClean="0">
                <a:latin typeface="+mn-lt"/>
              </a:rPr>
              <a:t/>
            </a:r>
            <a:br>
              <a:rPr lang="en-AU" sz="1400" dirty="0" smtClean="0">
                <a:latin typeface="+mn-lt"/>
              </a:rPr>
            </a:br>
            <a:r>
              <a:rPr lang="en-AU" sz="1400" i="1" dirty="0" smtClean="0">
                <a:latin typeface="+mn-lt"/>
              </a:rPr>
              <a:t>(</a:t>
            </a:r>
            <a:r>
              <a:rPr lang="en-AU" sz="1400" i="1" dirty="0">
                <a:latin typeface="+mn-lt"/>
              </a:rPr>
              <a:t>Refer to Facilitator guide for full details)</a:t>
            </a:r>
          </a:p>
          <a:p>
            <a:pPr marL="342900" indent="-342900">
              <a:spcBef>
                <a:spcPct val="20000"/>
              </a:spcBef>
              <a:buClr>
                <a:srgbClr val="00A3DE"/>
              </a:buClr>
              <a:buFont typeface="Arial" pitchFamily="34" charset="0"/>
              <a:buChar char="̶"/>
            </a:pPr>
            <a:endParaRPr lang="en-AU" sz="1400" dirty="0" smtClean="0">
              <a:latin typeface="+mn-lt"/>
            </a:endParaRPr>
          </a:p>
          <a:p>
            <a:pPr marL="342900" indent="-342900">
              <a:spcBef>
                <a:spcPts val="1200"/>
              </a:spcBef>
              <a:buClr>
                <a:srgbClr val="00A3DE"/>
              </a:buClr>
              <a:buFont typeface="Arial" pitchFamily="34" charset="0"/>
              <a:buChar char="̶"/>
            </a:pPr>
            <a:r>
              <a:rPr lang="en-AU" sz="1400" dirty="0" smtClean="0">
                <a:latin typeface="+mn-lt"/>
              </a:rPr>
              <a:t>Training </a:t>
            </a:r>
            <a:r>
              <a:rPr lang="en-AU" sz="1400" dirty="0">
                <a:latin typeface="+mn-lt"/>
              </a:rPr>
              <a:t>Record Sheets </a:t>
            </a:r>
          </a:p>
        </p:txBody>
      </p:sp>
      <p:sp>
        <p:nvSpPr>
          <p:cNvPr id="228389" name="Rectangle 3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AU"/>
              <a:t>Housekeeping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483371"/>
            <a:ext cx="3096344" cy="4783606"/>
          </a:xfrm>
        </p:spPr>
        <p:txBody>
          <a:bodyPr/>
          <a:lstStyle/>
          <a:p>
            <a:r>
              <a:rPr lang="en-AU" dirty="0" smtClean="0"/>
              <a:t>General housekeeping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dirty="0" smtClean="0"/>
          </a:p>
          <a:p>
            <a:endParaRPr lang="en-AU" sz="2400" dirty="0" smtClean="0"/>
          </a:p>
          <a:p>
            <a:pPr>
              <a:spcBef>
                <a:spcPts val="600"/>
              </a:spcBef>
            </a:pPr>
            <a:endParaRPr lang="en-AU" dirty="0" smtClean="0"/>
          </a:p>
          <a:p>
            <a:pPr>
              <a:spcBef>
                <a:spcPts val="600"/>
              </a:spcBef>
            </a:pPr>
            <a:r>
              <a:rPr lang="en-AU" dirty="0" smtClean="0"/>
              <a:t>Administration</a:t>
            </a:r>
          </a:p>
          <a:p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484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8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8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8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8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8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8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8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8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8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2838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83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Select </a:t>
            </a:r>
            <a:r>
              <a:rPr lang="en-US" b="1" dirty="0" smtClean="0"/>
              <a:t>Maintenance Functions</a:t>
            </a:r>
            <a:endParaRPr lang="en-US" dirty="0" smtClean="0"/>
          </a:p>
        </p:txBody>
      </p:sp>
      <p:pic>
        <p:nvPicPr>
          <p:cNvPr id="65540" name="Content Placeholder 5" descr="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29075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63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6656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"/>
            </a:pPr>
            <a:r>
              <a:rPr lang="en-US" dirty="0" smtClean="0"/>
              <a:t>Select </a:t>
            </a:r>
            <a:r>
              <a:rPr lang="en-US" b="1" dirty="0" smtClean="0"/>
              <a:t>Maintenance of Iml5 printer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i="1" dirty="0" smtClean="0"/>
              <a:t>The </a:t>
            </a:r>
            <a:r>
              <a:rPr lang="en-US" i="1" dirty="0"/>
              <a:t>IML5 printer is the </a:t>
            </a:r>
            <a:r>
              <a:rPr lang="en-US" i="1" dirty="0" smtClean="0"/>
              <a:t>paper receipt </a:t>
            </a:r>
            <a:r>
              <a:rPr lang="en-US" i="1" dirty="0"/>
              <a:t>printer</a:t>
            </a:r>
            <a:endParaRPr lang="en-US" dirty="0" smtClean="0"/>
          </a:p>
        </p:txBody>
      </p:sp>
      <p:pic>
        <p:nvPicPr>
          <p:cNvPr id="66564" name="Content Placeholder 5" descr="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33838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48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3"/>
            </a:pPr>
            <a:r>
              <a:rPr lang="en-US" dirty="0" smtClean="0"/>
              <a:t>Select </a:t>
            </a:r>
            <a:r>
              <a:rPr lang="en-US" b="1" dirty="0" smtClean="0"/>
              <a:t>Reload Paper</a:t>
            </a:r>
            <a:endParaRPr lang="en-US" dirty="0" smtClean="0"/>
          </a:p>
        </p:txBody>
      </p:sp>
      <p:pic>
        <p:nvPicPr>
          <p:cNvPr id="67588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1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r>
              <a:rPr lang="en-US" dirty="0" smtClean="0"/>
              <a:t>Select </a:t>
            </a:r>
            <a:r>
              <a:rPr lang="en-US" b="1" dirty="0" smtClean="0"/>
              <a:t>Support RECEIPT (RECEIPT)</a:t>
            </a:r>
            <a:endParaRPr lang="en-US" dirty="0" smtClean="0"/>
          </a:p>
        </p:txBody>
      </p:sp>
      <p:pic>
        <p:nvPicPr>
          <p:cNvPr id="68612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3383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49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r>
              <a:rPr lang="en-US" dirty="0" smtClean="0"/>
              <a:t>The Opal Top Up and Single Trip Ticket Machine will display the </a:t>
            </a:r>
            <a:r>
              <a:rPr lang="en-US" b="1" dirty="0" smtClean="0"/>
              <a:t>Support RECEIPT (RECEIPT) IML5 </a:t>
            </a:r>
            <a:r>
              <a:rPr lang="en-US" dirty="0" smtClean="0"/>
              <a:t>screen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r>
              <a:rPr lang="en-US" dirty="0" smtClean="0"/>
              <a:t>Now it is time to access the IML5 (paper receipt) printer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r>
              <a:rPr lang="en-US" dirty="0" smtClean="0"/>
              <a:t>Lock display back into place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endParaRPr lang="en-US" dirty="0" smtClean="0"/>
          </a:p>
        </p:txBody>
      </p:sp>
      <p:pic>
        <p:nvPicPr>
          <p:cNvPr id="69636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907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1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8"/>
            </a:pPr>
            <a:r>
              <a:rPr lang="en-US" dirty="0" smtClean="0"/>
              <a:t>Pull out paper from printer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8"/>
            </a:pPr>
            <a:r>
              <a:rPr lang="en-US" dirty="0" smtClean="0"/>
              <a:t>Lift up silver paper guide in front of paper receipt roll spindle</a:t>
            </a:r>
          </a:p>
        </p:txBody>
      </p:sp>
      <p:sp>
        <p:nvSpPr>
          <p:cNvPr id="70659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A5F9E2-D6CD-414E-921F-A3D8687F7785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AU"/>
          </a:p>
        </p:txBody>
      </p:sp>
      <p:pic>
        <p:nvPicPr>
          <p:cNvPr id="7066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3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7168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0"/>
            </a:pPr>
            <a:r>
              <a:rPr lang="en-US" dirty="0" smtClean="0"/>
              <a:t>Once the silver paper guide is pushed up you can now rotate the metal paper guide downwards and towards you</a:t>
            </a:r>
            <a:endParaRPr lang="en-US" dirty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0"/>
            </a:pPr>
            <a:r>
              <a:rPr lang="en-US" dirty="0"/>
              <a:t>The paper receipt roll is now able to be </a:t>
            </a:r>
            <a:r>
              <a:rPr lang="en-US" dirty="0" smtClean="0"/>
              <a:t>removed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0"/>
            </a:pPr>
            <a:r>
              <a:rPr lang="en-AU" dirty="0"/>
              <a:t>Remove the empty spindle and remove the empty paper receipt roll from it</a:t>
            </a:r>
            <a:endParaRPr lang="en-US" dirty="0" smtClean="0"/>
          </a:p>
        </p:txBody>
      </p:sp>
      <p:pic>
        <p:nvPicPr>
          <p:cNvPr id="7168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13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3"/>
            </a:pPr>
            <a:r>
              <a:rPr lang="en-US" dirty="0" smtClean="0"/>
              <a:t>Unpack new paper receipt roll and tear off the first layer or so to ensure that there is no glue or sticky residue on the paper</a:t>
            </a:r>
          </a:p>
        </p:txBody>
      </p:sp>
      <p:pic>
        <p:nvPicPr>
          <p:cNvPr id="7475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6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4"/>
            </a:pPr>
            <a:r>
              <a:rPr lang="en-US" dirty="0" smtClean="0"/>
              <a:t>Insert spindle into new paper receipt roll</a:t>
            </a:r>
          </a:p>
        </p:txBody>
      </p:sp>
      <p:pic>
        <p:nvPicPr>
          <p:cNvPr id="7578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11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5"/>
            </a:pPr>
            <a:r>
              <a:rPr lang="en-US" dirty="0" smtClean="0"/>
              <a:t>Ensure the replacement paper receipt roll end is facing forward and feeding from the top</a:t>
            </a:r>
          </a:p>
        </p:txBody>
      </p:sp>
      <p:pic>
        <p:nvPicPr>
          <p:cNvPr id="7680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7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8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Topics we’re covering today</a:t>
            </a:r>
            <a:endParaRPr lang="en-AU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1520" y="1830499"/>
            <a:ext cx="8892480" cy="791726"/>
            <a:chOff x="436145" y="1876396"/>
            <a:chExt cx="12308409" cy="489566"/>
          </a:xfrm>
        </p:grpSpPr>
        <p:sp>
          <p:nvSpPr>
            <p:cNvPr id="5" name="Rectangle 4"/>
            <p:cNvSpPr/>
            <p:nvPr/>
          </p:nvSpPr>
          <p:spPr>
            <a:xfrm>
              <a:off x="436145" y="1876396"/>
              <a:ext cx="12308409" cy="489566"/>
            </a:xfrm>
            <a:prstGeom prst="rect">
              <a:avLst/>
            </a:prstGeom>
            <a:solidFill>
              <a:srgbClr val="E3F4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Rectangle 9"/>
            <p:cNvSpPr txBox="1">
              <a:spLocks noChangeArrowheads="1"/>
            </p:cNvSpPr>
            <p:nvPr/>
          </p:nvSpPr>
          <p:spPr bwMode="auto">
            <a:xfrm>
              <a:off x="2429523" y="1960810"/>
              <a:ext cx="10066561" cy="405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AU" sz="2400" dirty="0" smtClean="0"/>
                <a:t>Topic 1: Routine exterior cleaning</a:t>
              </a:r>
              <a:endParaRPr lang="en-AU" sz="24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51520" y="2812416"/>
            <a:ext cx="8892480" cy="976624"/>
            <a:chOff x="436145" y="1876395"/>
            <a:chExt cx="12308409" cy="603898"/>
          </a:xfrm>
        </p:grpSpPr>
        <p:sp>
          <p:nvSpPr>
            <p:cNvPr id="38" name="Rectangle 37"/>
            <p:cNvSpPr/>
            <p:nvPr/>
          </p:nvSpPr>
          <p:spPr>
            <a:xfrm>
              <a:off x="436145" y="1876395"/>
              <a:ext cx="12308409" cy="603898"/>
            </a:xfrm>
            <a:prstGeom prst="rect">
              <a:avLst/>
            </a:prstGeom>
            <a:solidFill>
              <a:srgbClr val="E3F4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9" name="Rectangle 9"/>
            <p:cNvSpPr txBox="1">
              <a:spLocks noChangeArrowheads="1"/>
            </p:cNvSpPr>
            <p:nvPr/>
          </p:nvSpPr>
          <p:spPr bwMode="auto">
            <a:xfrm>
              <a:off x="2429523" y="1960810"/>
              <a:ext cx="10094275" cy="405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AU" sz="2400" dirty="0" smtClean="0"/>
                <a:t>Topic 2: Log in to Opal Top Up and Single Trip Ticket Machine maintenance software</a:t>
              </a:r>
              <a:endParaRPr lang="en-AU" sz="24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51520" y="3861048"/>
            <a:ext cx="8892480" cy="791726"/>
            <a:chOff x="436145" y="1876396"/>
            <a:chExt cx="12308409" cy="489566"/>
          </a:xfrm>
        </p:grpSpPr>
        <p:sp>
          <p:nvSpPr>
            <p:cNvPr id="44" name="Rectangle 43"/>
            <p:cNvSpPr/>
            <p:nvPr/>
          </p:nvSpPr>
          <p:spPr>
            <a:xfrm>
              <a:off x="436145" y="1876396"/>
              <a:ext cx="12308409" cy="489566"/>
            </a:xfrm>
            <a:prstGeom prst="rect">
              <a:avLst/>
            </a:prstGeom>
            <a:solidFill>
              <a:srgbClr val="E3F4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Rectangle 9"/>
            <p:cNvSpPr txBox="1">
              <a:spLocks noChangeArrowheads="1"/>
            </p:cNvSpPr>
            <p:nvPr/>
          </p:nvSpPr>
          <p:spPr bwMode="auto">
            <a:xfrm>
              <a:off x="2429523" y="1960810"/>
              <a:ext cx="10066561" cy="405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AU" sz="2400" dirty="0" smtClean="0"/>
                <a:t>Topic 3: Check status of consumables</a:t>
              </a:r>
              <a:endParaRPr lang="en-AU" sz="24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51520" y="1772208"/>
            <a:ext cx="1212268" cy="970039"/>
            <a:chOff x="248104" y="1412349"/>
            <a:chExt cx="1191766" cy="991867"/>
          </a:xfrm>
        </p:grpSpPr>
        <p:pic>
          <p:nvPicPr>
            <p:cNvPr id="50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b="1" dirty="0" smtClean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70229" y="2723260"/>
            <a:ext cx="1212268" cy="970039"/>
            <a:chOff x="248104" y="1412349"/>
            <a:chExt cx="1191766" cy="991867"/>
          </a:xfrm>
        </p:grpSpPr>
        <p:pic>
          <p:nvPicPr>
            <p:cNvPr id="53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b="1" dirty="0">
                  <a:solidFill>
                    <a:schemeClr val="bg1"/>
                  </a:solidFill>
                </a:rPr>
                <a:t>2</a:t>
              </a:r>
              <a:endParaRPr lang="en-AU" b="1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22993" y="3768366"/>
            <a:ext cx="1212268" cy="970039"/>
            <a:chOff x="248104" y="1412349"/>
            <a:chExt cx="1191766" cy="991867"/>
          </a:xfrm>
        </p:grpSpPr>
        <p:pic>
          <p:nvPicPr>
            <p:cNvPr id="56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b="1" dirty="0" smtClean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2505" y="4820098"/>
            <a:ext cx="8892480" cy="913157"/>
            <a:chOff x="436145" y="1876395"/>
            <a:chExt cx="12308409" cy="564653"/>
          </a:xfrm>
        </p:grpSpPr>
        <p:sp>
          <p:nvSpPr>
            <p:cNvPr id="28" name="Rectangle 27"/>
            <p:cNvSpPr/>
            <p:nvPr/>
          </p:nvSpPr>
          <p:spPr>
            <a:xfrm>
              <a:off x="436145" y="1876395"/>
              <a:ext cx="12308409" cy="564653"/>
            </a:xfrm>
            <a:prstGeom prst="rect">
              <a:avLst/>
            </a:prstGeom>
            <a:solidFill>
              <a:srgbClr val="E3F4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Rectangle 9"/>
            <p:cNvSpPr txBox="1">
              <a:spLocks noChangeArrowheads="1"/>
            </p:cNvSpPr>
            <p:nvPr/>
          </p:nvSpPr>
          <p:spPr bwMode="auto">
            <a:xfrm>
              <a:off x="2429523" y="1960810"/>
              <a:ext cx="10066561" cy="405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AU" sz="2400" dirty="0" smtClean="0"/>
                <a:t>Topic 4: Open Top Up and Single Trip Ticket Machines</a:t>
              </a:r>
              <a:endParaRPr lang="en-AU" sz="24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3978" y="4727417"/>
            <a:ext cx="1212268" cy="970039"/>
            <a:chOff x="248104" y="1412349"/>
            <a:chExt cx="1191766" cy="991867"/>
          </a:xfrm>
        </p:grpSpPr>
        <p:pic>
          <p:nvPicPr>
            <p:cNvPr id="32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b="1" dirty="0">
                  <a:solidFill>
                    <a:schemeClr val="bg1"/>
                  </a:solidFill>
                </a:rPr>
                <a:t>4</a:t>
              </a:r>
              <a:endParaRPr lang="en-AU" b="1" dirty="0" smtClean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41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7782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6"/>
            </a:pPr>
            <a:r>
              <a:rPr lang="en-US" dirty="0" smtClean="0"/>
              <a:t>Slide the paper receipt roll into the slot</a:t>
            </a:r>
          </a:p>
        </p:txBody>
      </p:sp>
      <p:pic>
        <p:nvPicPr>
          <p:cNvPr id="77828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1638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20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7885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7"/>
            </a:pPr>
            <a:r>
              <a:rPr lang="en-US" dirty="0" smtClean="0"/>
              <a:t>Rotate silver paper guide back up until latch locks back into place</a:t>
            </a:r>
          </a:p>
        </p:txBody>
      </p:sp>
      <p:pic>
        <p:nvPicPr>
          <p:cNvPr id="78852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2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8"/>
            </a:pPr>
            <a:r>
              <a:rPr lang="en-US" dirty="0" smtClean="0"/>
              <a:t>Feed the paper into the printer guide as far as possible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You should see the paper appear in the small cutout window bottom right.</a:t>
            </a:r>
          </a:p>
        </p:txBody>
      </p:sp>
      <p:pic>
        <p:nvPicPr>
          <p:cNvPr id="7987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7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5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9"/>
            </a:pPr>
            <a:r>
              <a:rPr lang="en-AU" dirty="0" smtClean="0"/>
              <a:t>Unlatch the display by pressing the lever down and lifting slightly over latch and open fully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i="1" dirty="0" smtClean="0"/>
              <a:t>Use the arrow buttons on the keypad to navigate the display</a:t>
            </a:r>
          </a:p>
        </p:txBody>
      </p:sp>
      <p:pic>
        <p:nvPicPr>
          <p:cNvPr id="80900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1638" y="1728788"/>
            <a:ext cx="3230562" cy="430688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75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0"/>
            </a:pPr>
            <a:r>
              <a:rPr lang="en-US" dirty="0" smtClean="0"/>
              <a:t>Select </a:t>
            </a:r>
            <a:r>
              <a:rPr lang="en-US" b="1" dirty="0" smtClean="0"/>
              <a:t>Paper Guiding</a:t>
            </a:r>
            <a:r>
              <a:rPr lang="en-US" dirty="0" smtClean="0"/>
              <a:t> </a:t>
            </a:r>
          </a:p>
        </p:txBody>
      </p:sp>
      <p:pic>
        <p:nvPicPr>
          <p:cNvPr id="81924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907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60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8294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1"/>
            </a:pPr>
            <a:r>
              <a:rPr lang="en-US" dirty="0" smtClean="0"/>
              <a:t>Select </a:t>
            </a:r>
            <a:r>
              <a:rPr lang="en-US" b="1" dirty="0" smtClean="0"/>
              <a:t>New Roll</a:t>
            </a:r>
            <a:r>
              <a:rPr lang="en-US" dirty="0" smtClean="0"/>
              <a:t>. The paper will automatically be pulled down into printer</a:t>
            </a:r>
          </a:p>
        </p:txBody>
      </p:sp>
      <p:pic>
        <p:nvPicPr>
          <p:cNvPr id="82948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272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3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8397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2"/>
            </a:pPr>
            <a:r>
              <a:rPr lang="en-US" dirty="0" smtClean="0"/>
              <a:t>The display will briefly show “</a:t>
            </a:r>
            <a:r>
              <a:rPr lang="en-US" b="1" dirty="0" smtClean="0"/>
              <a:t>Printing test ticket</a:t>
            </a:r>
            <a:r>
              <a:rPr lang="en-US" dirty="0" smtClean="0"/>
              <a:t>”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2"/>
            </a:pPr>
            <a:r>
              <a:rPr lang="en-US" dirty="0" smtClean="0"/>
              <a:t>Collect and check test paper receipt</a:t>
            </a:r>
          </a:p>
        </p:txBody>
      </p:sp>
      <p:pic>
        <p:nvPicPr>
          <p:cNvPr id="83972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2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8499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4"/>
            </a:pPr>
            <a:r>
              <a:rPr lang="en-US" dirty="0" smtClean="0"/>
              <a:t>Display refreshes. </a:t>
            </a:r>
            <a:r>
              <a:rPr lang="en-US" b="1" dirty="0" smtClean="0"/>
              <a:t>“Reload done. Test ticket printed” </a:t>
            </a:r>
            <a:r>
              <a:rPr lang="en-US" dirty="0" smtClean="0"/>
              <a:t>message will display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4"/>
            </a:pPr>
            <a:r>
              <a:rPr lang="en-US" dirty="0" smtClean="0"/>
              <a:t>Press </a:t>
            </a:r>
            <a:r>
              <a:rPr lang="en-US" b="1" dirty="0" smtClean="0"/>
              <a:t>Enter</a:t>
            </a:r>
            <a:endParaRPr lang="en-US" dirty="0" smtClean="0"/>
          </a:p>
        </p:txBody>
      </p:sp>
      <p:pic>
        <p:nvPicPr>
          <p:cNvPr id="84996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3542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6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8601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6"/>
            </a:pPr>
            <a:r>
              <a:rPr lang="en-US" b="1" dirty="0" smtClean="0"/>
              <a:t>Maintenance of IML5 </a:t>
            </a:r>
            <a:r>
              <a:rPr lang="en-US" dirty="0" smtClean="0"/>
              <a:t>displays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IML5 printer is the paper receipt printer</a:t>
            </a:r>
            <a:br>
              <a:rPr lang="en-US" i="1" dirty="0" smtClean="0"/>
            </a:b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6"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6"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endParaRPr lang="en-US" dirty="0" smtClean="0"/>
          </a:p>
        </p:txBody>
      </p:sp>
      <p:pic>
        <p:nvPicPr>
          <p:cNvPr id="86020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603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Galexio Machine</a:t>
            </a:r>
          </a:p>
        </p:txBody>
      </p:sp>
      <p:sp>
        <p:nvSpPr>
          <p:cNvPr id="8704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9"/>
            </a:pPr>
            <a:r>
              <a:rPr lang="en-US" b="1" dirty="0" smtClean="0"/>
              <a:t>Main menu </a:t>
            </a:r>
            <a:r>
              <a:rPr lang="en-US" dirty="0" smtClean="0"/>
              <a:t>will display </a:t>
            </a:r>
          </a:p>
        </p:txBody>
      </p:sp>
      <p:pic>
        <p:nvPicPr>
          <p:cNvPr id="87044" name="Content Placeholder 5" descr="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3066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741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Topics we’re covering today</a:t>
            </a:r>
            <a:endParaRPr lang="en-AU" dirty="0"/>
          </a:p>
        </p:txBody>
      </p:sp>
      <p:grpSp>
        <p:nvGrpSpPr>
          <p:cNvPr id="13" name="Group 12"/>
          <p:cNvGrpSpPr/>
          <p:nvPr/>
        </p:nvGrpSpPr>
        <p:grpSpPr>
          <a:xfrm>
            <a:off x="251520" y="1830499"/>
            <a:ext cx="8892480" cy="791726"/>
            <a:chOff x="436145" y="1876396"/>
            <a:chExt cx="12308409" cy="489566"/>
          </a:xfrm>
        </p:grpSpPr>
        <p:sp>
          <p:nvSpPr>
            <p:cNvPr id="5" name="Rectangle 4"/>
            <p:cNvSpPr/>
            <p:nvPr/>
          </p:nvSpPr>
          <p:spPr>
            <a:xfrm>
              <a:off x="436145" y="1876396"/>
              <a:ext cx="12308409" cy="489566"/>
            </a:xfrm>
            <a:prstGeom prst="rect">
              <a:avLst/>
            </a:prstGeom>
            <a:solidFill>
              <a:srgbClr val="E3F4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Rectangle 9"/>
            <p:cNvSpPr txBox="1">
              <a:spLocks noChangeArrowheads="1"/>
            </p:cNvSpPr>
            <p:nvPr/>
          </p:nvSpPr>
          <p:spPr bwMode="auto">
            <a:xfrm>
              <a:off x="2429523" y="1960810"/>
              <a:ext cx="10066561" cy="405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AU" sz="2400" dirty="0" smtClean="0"/>
                <a:t>Topic 5: Replenish paper receipt roll</a:t>
              </a:r>
              <a:endParaRPr lang="en-AU" sz="24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51520" y="2812417"/>
            <a:ext cx="8892480" cy="791726"/>
            <a:chOff x="436145" y="1876396"/>
            <a:chExt cx="12308409" cy="489566"/>
          </a:xfrm>
        </p:grpSpPr>
        <p:sp>
          <p:nvSpPr>
            <p:cNvPr id="38" name="Rectangle 37"/>
            <p:cNvSpPr/>
            <p:nvPr/>
          </p:nvSpPr>
          <p:spPr>
            <a:xfrm>
              <a:off x="436145" y="1876396"/>
              <a:ext cx="12308409" cy="489566"/>
            </a:xfrm>
            <a:prstGeom prst="rect">
              <a:avLst/>
            </a:prstGeom>
            <a:solidFill>
              <a:srgbClr val="E3F4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9" name="Rectangle 9"/>
            <p:cNvSpPr txBox="1">
              <a:spLocks noChangeArrowheads="1"/>
            </p:cNvSpPr>
            <p:nvPr/>
          </p:nvSpPr>
          <p:spPr bwMode="auto">
            <a:xfrm>
              <a:off x="2429523" y="1960810"/>
              <a:ext cx="10094275" cy="405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AU" sz="2400" dirty="0" smtClean="0"/>
                <a:t>Topic 6: Replenish Single Trip Tickets</a:t>
              </a:r>
              <a:endParaRPr lang="en-AU" sz="24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51520" y="3861049"/>
            <a:ext cx="8892480" cy="936105"/>
            <a:chOff x="436145" y="1876396"/>
            <a:chExt cx="12308409" cy="578843"/>
          </a:xfrm>
        </p:grpSpPr>
        <p:sp>
          <p:nvSpPr>
            <p:cNvPr id="44" name="Rectangle 43"/>
            <p:cNvSpPr/>
            <p:nvPr/>
          </p:nvSpPr>
          <p:spPr>
            <a:xfrm>
              <a:off x="436145" y="1876396"/>
              <a:ext cx="12308409" cy="578843"/>
            </a:xfrm>
            <a:prstGeom prst="rect">
              <a:avLst/>
            </a:prstGeom>
            <a:solidFill>
              <a:srgbClr val="E3F4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Rectangle 9"/>
            <p:cNvSpPr txBox="1">
              <a:spLocks noChangeArrowheads="1"/>
            </p:cNvSpPr>
            <p:nvPr/>
          </p:nvSpPr>
          <p:spPr bwMode="auto">
            <a:xfrm>
              <a:off x="2429523" y="1960810"/>
              <a:ext cx="10066561" cy="405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AU" sz="2400" dirty="0" smtClean="0"/>
                <a:t>Topic 7: Close and lock Opal Top Up and Single Trip Ticket Machines</a:t>
              </a:r>
              <a:endParaRPr lang="en-AU" sz="24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51520" y="1772208"/>
            <a:ext cx="1212268" cy="970039"/>
            <a:chOff x="248104" y="1412349"/>
            <a:chExt cx="1191766" cy="991867"/>
          </a:xfrm>
        </p:grpSpPr>
        <p:pic>
          <p:nvPicPr>
            <p:cNvPr id="50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b="1" dirty="0" smtClean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70229" y="2723260"/>
            <a:ext cx="1212268" cy="970039"/>
            <a:chOff x="248104" y="1412349"/>
            <a:chExt cx="1191766" cy="991867"/>
          </a:xfrm>
        </p:grpSpPr>
        <p:pic>
          <p:nvPicPr>
            <p:cNvPr id="53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b="1" dirty="0" smtClean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22993" y="3768366"/>
            <a:ext cx="1212268" cy="970039"/>
            <a:chOff x="248104" y="1412349"/>
            <a:chExt cx="1191766" cy="991867"/>
          </a:xfrm>
        </p:grpSpPr>
        <p:pic>
          <p:nvPicPr>
            <p:cNvPr id="56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b="1" dirty="0" smtClean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4408" y="5000691"/>
            <a:ext cx="8892480" cy="936105"/>
            <a:chOff x="436145" y="1876396"/>
            <a:chExt cx="12308409" cy="578843"/>
          </a:xfrm>
        </p:grpSpPr>
        <p:sp>
          <p:nvSpPr>
            <p:cNvPr id="23" name="Rectangle 22"/>
            <p:cNvSpPr/>
            <p:nvPr/>
          </p:nvSpPr>
          <p:spPr>
            <a:xfrm>
              <a:off x="436145" y="1876396"/>
              <a:ext cx="12308409" cy="578843"/>
            </a:xfrm>
            <a:prstGeom prst="rect">
              <a:avLst/>
            </a:prstGeom>
            <a:solidFill>
              <a:srgbClr val="E3F4F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4" name="Rectangle 9"/>
            <p:cNvSpPr txBox="1">
              <a:spLocks noChangeArrowheads="1"/>
            </p:cNvSpPr>
            <p:nvPr/>
          </p:nvSpPr>
          <p:spPr bwMode="auto">
            <a:xfrm>
              <a:off x="2429523" y="1960810"/>
              <a:ext cx="10066561" cy="405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AU" sz="2400" dirty="0" smtClean="0"/>
                <a:t>Topic 8: Assessment</a:t>
              </a:r>
              <a:endParaRPr lang="en-AU" sz="2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5881" y="4908008"/>
            <a:ext cx="1212268" cy="970039"/>
            <a:chOff x="248104" y="1412349"/>
            <a:chExt cx="1191766" cy="991867"/>
          </a:xfrm>
        </p:grpSpPr>
        <p:pic>
          <p:nvPicPr>
            <p:cNvPr id="26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b="1" dirty="0">
                  <a:solidFill>
                    <a:schemeClr val="bg1"/>
                  </a:solidFill>
                </a:rPr>
                <a:t>8</a:t>
              </a:r>
              <a:endParaRPr lang="en-AU" b="1" dirty="0" smtClean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318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8806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Select </a:t>
            </a:r>
            <a:r>
              <a:rPr lang="en-US" b="1" dirty="0" smtClean="0"/>
              <a:t>Maintenance Functions</a:t>
            </a:r>
            <a:endParaRPr lang="en-US" dirty="0" smtClean="0"/>
          </a:p>
        </p:txBody>
      </p:sp>
      <p:pic>
        <p:nvPicPr>
          <p:cNvPr id="88068" name="Content Placeholder 5" descr="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29075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93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"/>
            </a:pPr>
            <a:r>
              <a:rPr lang="en-US" dirty="0" smtClean="0"/>
              <a:t>Select </a:t>
            </a:r>
            <a:r>
              <a:rPr lang="en-US" b="1" dirty="0" smtClean="0"/>
              <a:t>Maintenance of Iml5 printer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LML5 Printer is the paper receipt printer</a:t>
            </a:r>
          </a:p>
        </p:txBody>
      </p:sp>
      <p:pic>
        <p:nvPicPr>
          <p:cNvPr id="89092" name="Content Placeholder 5" descr="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33838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6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9011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3"/>
            </a:pPr>
            <a:r>
              <a:rPr lang="en-US" dirty="0" smtClean="0"/>
              <a:t>Select </a:t>
            </a:r>
            <a:r>
              <a:rPr lang="en-US" b="1" dirty="0" smtClean="0"/>
              <a:t>Reload Paper</a:t>
            </a:r>
            <a:endParaRPr lang="en-US" dirty="0" smtClean="0"/>
          </a:p>
        </p:txBody>
      </p:sp>
      <p:pic>
        <p:nvPicPr>
          <p:cNvPr id="90116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0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9113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4"/>
            </a:pPr>
            <a:r>
              <a:rPr lang="en-US" dirty="0" smtClean="0"/>
              <a:t>Select </a:t>
            </a:r>
            <a:r>
              <a:rPr lang="en-US" b="1" dirty="0" smtClean="0"/>
              <a:t>Support RECEIPT (RECEIPT)</a:t>
            </a:r>
            <a:endParaRPr lang="en-US" dirty="0" smtClean="0"/>
          </a:p>
        </p:txBody>
      </p:sp>
      <p:pic>
        <p:nvPicPr>
          <p:cNvPr id="91140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3383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0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r>
              <a:rPr lang="en-US" dirty="0" smtClean="0"/>
              <a:t>The Opal Top Up and Single Trip Ticket Machine will display the </a:t>
            </a:r>
            <a:r>
              <a:rPr lang="en-US" b="1" dirty="0" smtClean="0"/>
              <a:t>Support RECEIPT (RECEIPT) IML5 </a:t>
            </a:r>
            <a:r>
              <a:rPr lang="en-US" dirty="0" smtClean="0"/>
              <a:t>screen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IML5 printer is the paper receipt printer</a:t>
            </a:r>
            <a:br>
              <a:rPr lang="en-US" i="1" dirty="0" smtClean="0"/>
            </a:b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r>
              <a:rPr lang="en-US" dirty="0" smtClean="0"/>
              <a:t>Now it is time to access the printer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r>
              <a:rPr lang="en-US" dirty="0" smtClean="0"/>
              <a:t>Lock display back into place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5"/>
            </a:pPr>
            <a:endParaRPr lang="en-US" dirty="0" smtClean="0"/>
          </a:p>
        </p:txBody>
      </p:sp>
      <p:pic>
        <p:nvPicPr>
          <p:cNvPr id="92164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907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3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8"/>
            </a:pPr>
            <a:r>
              <a:rPr lang="en-US" dirty="0" smtClean="0"/>
              <a:t>Press lever at bottom right of paper receipt printer towards you and lift down</a:t>
            </a:r>
          </a:p>
        </p:txBody>
      </p:sp>
      <p:pic>
        <p:nvPicPr>
          <p:cNvPr id="93188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74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9"/>
            </a:pPr>
            <a:r>
              <a:rPr lang="en-US" dirty="0" smtClean="0"/>
              <a:t>The paper receipt roll is now able to be removed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9"/>
            </a:pPr>
            <a:r>
              <a:rPr lang="en-US" dirty="0"/>
              <a:t>Lift up and remove empty spindle reel from printer and remove empty </a:t>
            </a:r>
            <a:r>
              <a:rPr lang="en-US" dirty="0" smtClean="0"/>
              <a:t>roll</a:t>
            </a:r>
            <a:endParaRPr lang="en-US" dirty="0"/>
          </a:p>
        </p:txBody>
      </p:sp>
      <p:pic>
        <p:nvPicPr>
          <p:cNvPr id="94212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8463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73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1"/>
            </a:pPr>
            <a:r>
              <a:rPr lang="en-US" dirty="0" smtClean="0"/>
              <a:t>Unpack new paper receipt roll and tear off the first layer or so to ensure that there is no glue or sticky residue on the paper</a:t>
            </a:r>
          </a:p>
        </p:txBody>
      </p:sp>
      <p:pic>
        <p:nvPicPr>
          <p:cNvPr id="7475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9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9728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3"/>
            </a:pPr>
            <a:r>
              <a:rPr lang="en-US" dirty="0" smtClean="0"/>
              <a:t>Insert spindle into new paper receipt roll</a:t>
            </a:r>
          </a:p>
        </p:txBody>
      </p:sp>
      <p:pic>
        <p:nvPicPr>
          <p:cNvPr id="9728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6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9830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4"/>
            </a:pPr>
            <a:r>
              <a:rPr lang="en-US" dirty="0" smtClean="0"/>
              <a:t>Ensure the replacement paper receipt roll end is facing forward and feeding from the top</a:t>
            </a:r>
          </a:p>
        </p:txBody>
      </p:sp>
      <p:pic>
        <p:nvPicPr>
          <p:cNvPr id="98308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7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5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Opal Top Up and Single Trip Ticket Machines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Aft>
                <a:spcPts val="600"/>
              </a:spcAft>
            </a:pPr>
            <a:r>
              <a:rPr lang="en-AU" dirty="0" smtClean="0"/>
              <a:t>The Opal Top Up and Single Trip Ticket Machine is an automated ticket payment machine which comes in two styles:</a:t>
            </a:r>
          </a:p>
          <a:p>
            <a:pPr lvl="1">
              <a:spcAft>
                <a:spcPts val="600"/>
              </a:spcAft>
            </a:pPr>
            <a:endParaRPr lang="en-AU" dirty="0" smtClean="0"/>
          </a:p>
          <a:p>
            <a:pPr marL="269875" lvl="2" indent="-269875">
              <a:spcAft>
                <a:spcPts val="600"/>
              </a:spcAft>
              <a:buSzPct val="70000"/>
              <a:buFont typeface="Arial" charset="0"/>
              <a:buChar char="♦"/>
            </a:pPr>
            <a:r>
              <a:rPr lang="en-US" dirty="0" smtClean="0"/>
              <a:t>The </a:t>
            </a:r>
            <a:r>
              <a:rPr lang="en-US" b="1" dirty="0" smtClean="0"/>
              <a:t>Galexio Machine</a:t>
            </a:r>
            <a:r>
              <a:rPr lang="en-US" dirty="0" smtClean="0"/>
              <a:t> which allows customers to top up their Opal cards using credit/debit cards, buy Single Trip Tickets and view their Opal card balance.</a:t>
            </a:r>
          </a:p>
          <a:p>
            <a:pPr marL="269875" lvl="2" indent="-269875">
              <a:spcAft>
                <a:spcPts val="600"/>
              </a:spcAft>
              <a:buSzPct val="70000"/>
              <a:buFont typeface="Arial" charset="0"/>
              <a:buChar char="♦"/>
            </a:pPr>
            <a:r>
              <a:rPr lang="en-US" dirty="0" smtClean="0"/>
              <a:t>The </a:t>
            </a:r>
            <a:r>
              <a:rPr lang="en-US" b="1" dirty="0" smtClean="0"/>
              <a:t>Astreo Machine</a:t>
            </a:r>
            <a:r>
              <a:rPr lang="en-US" dirty="0" smtClean="0"/>
              <a:t> which allows customers to top up their Opal cards using cash or credit/debit cards, buy Single Trip Tickets and view their Opal card balance.</a:t>
            </a:r>
          </a:p>
          <a:p>
            <a:pPr marL="269875" lvl="2" indent="-269875">
              <a:spcAft>
                <a:spcPts val="600"/>
              </a:spcAft>
              <a:buSzPct val="70000"/>
              <a:buFont typeface="Symbol" pitchFamily="18" charset="2"/>
              <a:buNone/>
            </a:pPr>
            <a:endParaRPr lang="en-US" dirty="0" smtClean="0"/>
          </a:p>
          <a:p>
            <a:pPr lvl="1">
              <a:spcAft>
                <a:spcPts val="600"/>
              </a:spcAft>
              <a:buSzPct val="70000"/>
            </a:pPr>
            <a:r>
              <a:rPr lang="en-US" dirty="0" smtClean="0"/>
              <a:t>There are slight differences in how you will perform your tasks and these will be highlighted throughout the training.</a:t>
            </a:r>
            <a:endParaRPr lang="en-AU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779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5"/>
            </a:pPr>
            <a:r>
              <a:rPr lang="en-US" dirty="0" smtClean="0"/>
              <a:t>Slide the paper receipt roll into the slot</a:t>
            </a:r>
          </a:p>
        </p:txBody>
      </p:sp>
      <p:pic>
        <p:nvPicPr>
          <p:cNvPr id="2" name="Picture 1" descr="IMG_424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780" y="1700808"/>
            <a:ext cx="3262684" cy="4350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3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10035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6"/>
            </a:pPr>
            <a:r>
              <a:rPr lang="en-US" dirty="0" smtClean="0"/>
              <a:t>Raise printer module back up as far as it goes and press lever towards you to lock into place</a:t>
            </a:r>
          </a:p>
        </p:txBody>
      </p:sp>
      <p:pic>
        <p:nvPicPr>
          <p:cNvPr id="10035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88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10137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7"/>
            </a:pPr>
            <a:r>
              <a:rPr lang="en-US" dirty="0" smtClean="0"/>
              <a:t>Feed the paper into the printer guide as far as possible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You should see the paper appear in the small cutout window bottom right.</a:t>
            </a:r>
          </a:p>
        </p:txBody>
      </p:sp>
      <p:pic>
        <p:nvPicPr>
          <p:cNvPr id="10138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687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47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8"/>
            </a:pPr>
            <a:r>
              <a:rPr lang="en-AU" dirty="0" smtClean="0"/>
              <a:t>Unlatch the display by pressing the lever down and lifting slightly over latch and open fully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i="1" dirty="0" smtClean="0"/>
              <a:t>Use the arrows on the keypad to navigate on the display.</a:t>
            </a:r>
            <a:endParaRPr lang="en-AU" dirty="0" smtClean="0"/>
          </a:p>
        </p:txBody>
      </p:sp>
      <p:pic>
        <p:nvPicPr>
          <p:cNvPr id="102404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81638" y="1728788"/>
            <a:ext cx="3230562" cy="430688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94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9"/>
            </a:pPr>
            <a:r>
              <a:rPr lang="en-US" dirty="0" smtClean="0"/>
              <a:t>Select </a:t>
            </a:r>
            <a:r>
              <a:rPr lang="en-US" b="1" dirty="0" smtClean="0"/>
              <a:t>Paper Guiding</a:t>
            </a:r>
            <a:endParaRPr lang="en-US" dirty="0" smtClean="0"/>
          </a:p>
        </p:txBody>
      </p:sp>
      <p:pic>
        <p:nvPicPr>
          <p:cNvPr id="103428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907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41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10445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20"/>
            </a:pPr>
            <a:r>
              <a:rPr lang="en-US" dirty="0" smtClean="0"/>
              <a:t>Select </a:t>
            </a:r>
            <a:r>
              <a:rPr lang="en-US" b="1" dirty="0" smtClean="0"/>
              <a:t>New Roll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The paper will automatically be pulled down into printer.</a:t>
            </a:r>
          </a:p>
        </p:txBody>
      </p:sp>
      <p:pic>
        <p:nvPicPr>
          <p:cNvPr id="104452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272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61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10547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21"/>
            </a:pPr>
            <a:r>
              <a:rPr lang="en-US" dirty="0" smtClean="0"/>
              <a:t>The display briefly will display “</a:t>
            </a:r>
            <a:r>
              <a:rPr lang="en-US" b="1" dirty="0" smtClean="0"/>
              <a:t>Printing test ticket</a:t>
            </a:r>
            <a:r>
              <a:rPr lang="en-US" dirty="0" smtClean="0"/>
              <a:t>”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1"/>
            </a:pPr>
            <a:r>
              <a:rPr lang="en-US" dirty="0" smtClean="0"/>
              <a:t>Collect and check test paper receipt</a:t>
            </a:r>
          </a:p>
        </p:txBody>
      </p:sp>
      <p:pic>
        <p:nvPicPr>
          <p:cNvPr id="10547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8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10649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23"/>
            </a:pPr>
            <a:r>
              <a:rPr lang="en-US" dirty="0" smtClean="0"/>
              <a:t>Display refreshes. </a:t>
            </a:r>
            <a:r>
              <a:rPr lang="en-US" b="1" dirty="0" smtClean="0"/>
              <a:t>“Reload done. Test ticket printed” </a:t>
            </a:r>
            <a:r>
              <a:rPr lang="en-US" dirty="0" smtClean="0"/>
              <a:t>message will display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3"/>
            </a:pPr>
            <a:r>
              <a:rPr lang="en-US" dirty="0" smtClean="0"/>
              <a:t>Press </a:t>
            </a:r>
            <a:r>
              <a:rPr lang="en-US" b="1" dirty="0" smtClean="0"/>
              <a:t>Enter</a:t>
            </a:r>
            <a:endParaRPr lang="en-US" dirty="0" smtClean="0"/>
          </a:p>
        </p:txBody>
      </p:sp>
      <p:pic>
        <p:nvPicPr>
          <p:cNvPr id="106500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35425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843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10752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25"/>
            </a:pPr>
            <a:r>
              <a:rPr lang="en-US" b="1" dirty="0" smtClean="0"/>
              <a:t>Maintenance of IML5 </a:t>
            </a:r>
            <a:r>
              <a:rPr lang="en-US" dirty="0" smtClean="0"/>
              <a:t>displays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5"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5"/>
            </a:pPr>
            <a:r>
              <a:rPr lang="en-US" dirty="0" smtClean="0"/>
              <a:t>Select </a:t>
            </a:r>
            <a:r>
              <a:rPr lang="en-US" b="1" dirty="0" smtClean="0"/>
              <a:t>Previous Menu</a:t>
            </a:r>
            <a:endParaRPr lang="en-US" dirty="0" smtClean="0"/>
          </a:p>
        </p:txBody>
      </p:sp>
      <p:pic>
        <p:nvPicPr>
          <p:cNvPr id="107524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0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paper receipt roll - Astreo Machine</a:t>
            </a:r>
          </a:p>
        </p:txBody>
      </p:sp>
      <p:sp>
        <p:nvSpPr>
          <p:cNvPr id="10854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28"/>
            </a:pPr>
            <a:r>
              <a:rPr lang="en-US" b="1" dirty="0" smtClean="0"/>
              <a:t>Main menu </a:t>
            </a:r>
            <a:r>
              <a:rPr lang="en-US" dirty="0" smtClean="0"/>
              <a:t>will display</a:t>
            </a:r>
          </a:p>
        </p:txBody>
      </p:sp>
      <p:pic>
        <p:nvPicPr>
          <p:cNvPr id="108548" name="Content Placeholder 5" descr="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3066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7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Galexio Opal Top Up and Single Trip Ticket Machine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2555776" y="1628800"/>
            <a:ext cx="1728192" cy="504056"/>
          </a:xfrm>
        </p:spPr>
        <p:txBody>
          <a:bodyPr/>
          <a:lstStyle/>
          <a:p>
            <a:pPr marL="57150" indent="0">
              <a:spcAft>
                <a:spcPts val="600"/>
              </a:spcAft>
              <a:buNone/>
            </a:pPr>
            <a:r>
              <a:rPr lang="en-AU" dirty="0" smtClean="0"/>
              <a:t>Exterior</a:t>
            </a:r>
          </a:p>
        </p:txBody>
      </p:sp>
      <p:pic>
        <p:nvPicPr>
          <p:cNvPr id="16388" name="Picture 3" descr="IMG_464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1628800"/>
            <a:ext cx="1584176" cy="442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IMG_452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3928" y="1628800"/>
            <a:ext cx="3316374" cy="442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240302" y="1628800"/>
            <a:ext cx="172819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A3DE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A3DE"/>
              </a:buClr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A3DE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A3DE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A3D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8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8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8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0080"/>
                </a:solidFill>
                <a:latin typeface="+mn-lt"/>
              </a:defRPr>
            </a:lvl9pPr>
          </a:lstStyle>
          <a:p>
            <a:pPr marL="57150" indent="0">
              <a:spcAft>
                <a:spcPts val="600"/>
              </a:spcAft>
              <a:buFont typeface="Arial" pitchFamily="34" charset="0"/>
              <a:buNone/>
            </a:pPr>
            <a:r>
              <a:rPr lang="en-AU" kern="0" dirty="0" smtClean="0"/>
              <a:t>Interior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4004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 flipV="1">
            <a:off x="0" y="19557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 flipV="1">
            <a:off x="0" y="4508404"/>
            <a:ext cx="9144000" cy="180300"/>
          </a:xfrm>
          <a:prstGeom prst="rect">
            <a:avLst/>
          </a:prstGeom>
          <a:solidFill>
            <a:srgbClr val="AADD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0" y="2313155"/>
            <a:ext cx="9144000" cy="2016224"/>
          </a:xfrm>
          <a:prstGeom prst="rect">
            <a:avLst/>
          </a:prstGeom>
          <a:solidFill>
            <a:srgbClr val="E3F4F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2"/>
          <p:cNvGrpSpPr/>
          <p:nvPr/>
        </p:nvGrpSpPr>
        <p:grpSpPr>
          <a:xfrm>
            <a:off x="6228183" y="782677"/>
            <a:ext cx="2424537" cy="2017861"/>
            <a:chOff x="248104" y="1412349"/>
            <a:chExt cx="1191766" cy="991867"/>
          </a:xfrm>
        </p:grpSpPr>
        <p:pic>
          <p:nvPicPr>
            <p:cNvPr id="4" name="Picture 5" descr="D:\ORGANISATIONAL DEVELOPMENT ARTWORK\LEARNING DESIGN\Assess Corridor Safety PPT\Links\stick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338033">
              <a:off x="248104" y="1412349"/>
              <a:ext cx="1191766" cy="991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9"/>
            <p:cNvSpPr txBox="1">
              <a:spLocks noChangeArrowheads="1"/>
            </p:cNvSpPr>
            <p:nvPr/>
          </p:nvSpPr>
          <p:spPr bwMode="auto">
            <a:xfrm rot="20949127">
              <a:off x="334049" y="1736708"/>
              <a:ext cx="1099297" cy="485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Char char="–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A3DE"/>
                </a:buClr>
                <a:buFont typeface="Arial" pitchFamily="34" charset="0"/>
                <a:buChar char="•"/>
                <a:defRPr sz="14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rgbClr val="000080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en-AU" sz="3500" b="1" dirty="0" smtClean="0">
                  <a:solidFill>
                    <a:schemeClr val="bg1"/>
                  </a:solidFill>
                </a:rPr>
                <a:t>TOPIC 7</a:t>
              </a:r>
            </a:p>
          </p:txBody>
        </p:sp>
      </p:grpSp>
      <p:sp>
        <p:nvSpPr>
          <p:cNvPr id="17" name="Rectangle 7"/>
          <p:cNvSpPr txBox="1">
            <a:spLocks noChangeArrowheads="1"/>
          </p:cNvSpPr>
          <p:nvPr/>
        </p:nvSpPr>
        <p:spPr>
          <a:xfrm>
            <a:off x="323528" y="2313156"/>
            <a:ext cx="8496944" cy="2016224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80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AU" sz="3500" dirty="0" smtClean="0"/>
              <a:t>Replenish Single Trip Tickets</a:t>
            </a:r>
            <a:endParaRPr lang="en-AU" sz="3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1161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/>
            </a:pPr>
            <a:r>
              <a:rPr lang="en-US" dirty="0" smtClean="0"/>
              <a:t>Select </a:t>
            </a:r>
            <a:r>
              <a:rPr lang="en-US" b="1" dirty="0" smtClean="0"/>
              <a:t>Maintenance Functions </a:t>
            </a:r>
            <a:r>
              <a:rPr lang="en-US" dirty="0" smtClean="0"/>
              <a:t>from the Main Menu</a:t>
            </a:r>
          </a:p>
        </p:txBody>
      </p:sp>
      <p:pic>
        <p:nvPicPr>
          <p:cNvPr id="111620" name="Content Placeholder 5" descr="p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50" y="1728788"/>
            <a:ext cx="4030663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4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– Galexio Machine</a:t>
            </a:r>
          </a:p>
        </p:txBody>
      </p:sp>
      <p:sp>
        <p:nvSpPr>
          <p:cNvPr id="11264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2"/>
            </a:pPr>
            <a:r>
              <a:rPr lang="en-US" dirty="0" smtClean="0"/>
              <a:t>Select </a:t>
            </a:r>
            <a:r>
              <a:rPr lang="en-US" b="1" dirty="0" smtClean="0"/>
              <a:t>Maintenance of Ims printer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IMS Printer is the Single Trip Ticket printer</a:t>
            </a:r>
          </a:p>
        </p:txBody>
      </p:sp>
      <p:pic>
        <p:nvPicPr>
          <p:cNvPr id="112644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5900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79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18786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3"/>
            </a:pPr>
            <a:r>
              <a:rPr lang="en-US" dirty="0" smtClean="0"/>
              <a:t>Select </a:t>
            </a:r>
            <a:r>
              <a:rPr lang="en-US" b="1" dirty="0" smtClean="0"/>
              <a:t>Reload Paper</a:t>
            </a:r>
            <a:endParaRPr lang="en-US" dirty="0" smtClean="0"/>
          </a:p>
        </p:txBody>
      </p:sp>
      <p:pic>
        <p:nvPicPr>
          <p:cNvPr id="118788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748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470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1981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4"/>
            </a:pPr>
            <a:r>
              <a:rPr lang="en-US" dirty="0" smtClean="0"/>
              <a:t>Select </a:t>
            </a:r>
            <a:r>
              <a:rPr lang="en-US" b="1" dirty="0" smtClean="0"/>
              <a:t>Support SCC (SCC)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SCC is the Single Trip Ticket module</a:t>
            </a:r>
            <a:endParaRPr lang="en-US" dirty="0" smtClean="0"/>
          </a:p>
        </p:txBody>
      </p:sp>
      <p:pic>
        <p:nvPicPr>
          <p:cNvPr id="119812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1138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5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20834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5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Select the appropriate stock to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replenis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3" indent="0">
              <a:spcAft>
                <a:spcPts val="600"/>
              </a:spcAft>
              <a:buSzPct val="70000"/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(either stock 1 or stock 2 although 1-4 displays)</a:t>
            </a:r>
          </a:p>
        </p:txBody>
      </p:sp>
      <p:pic>
        <p:nvPicPr>
          <p:cNvPr id="120836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19550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16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2185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6"/>
            </a:pPr>
            <a:r>
              <a:rPr lang="en-US" dirty="0" smtClean="0"/>
              <a:t>Read instructions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6"/>
            </a:pPr>
            <a:r>
              <a:rPr lang="en-US" dirty="0" smtClean="0"/>
              <a:t>Lock display back into place</a:t>
            </a:r>
          </a:p>
        </p:txBody>
      </p:sp>
      <p:pic>
        <p:nvPicPr>
          <p:cNvPr id="121860" name="Content Placeholder 5" descr="pic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9950" y="1728788"/>
            <a:ext cx="4022725" cy="3022600"/>
          </a:xfrm>
        </p:spPr>
      </p:pic>
      <p:pic>
        <p:nvPicPr>
          <p:cNvPr id="6" name="Picture 5" descr="IMG_460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3356992"/>
            <a:ext cx="2160240" cy="288032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364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22882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8"/>
            </a:pPr>
            <a:r>
              <a:rPr lang="en-US" dirty="0" smtClean="0"/>
              <a:t>Pull out printer towards you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8"/>
            </a:pPr>
            <a:r>
              <a:rPr lang="en-AU" dirty="0"/>
              <a:t>Remove empty box and discard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8"/>
            </a:pP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8"/>
            </a:pPr>
            <a:endParaRPr lang="en-US" dirty="0" smtClean="0"/>
          </a:p>
        </p:txBody>
      </p:sp>
      <p:pic>
        <p:nvPicPr>
          <p:cNvPr id="12288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118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 rtlCol="0"/>
          <a:lstStyle/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SzPct val="70000"/>
              <a:buFont typeface="+mj-lt"/>
              <a:buAutoNum type="arabicPeriod" startAt="10"/>
              <a:defRPr/>
            </a:pPr>
            <a:r>
              <a:rPr lang="en-US" dirty="0" smtClean="0"/>
              <a:t>There are 2 ticket stock slots that can be used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Start at Slot 1 for back box and 2 for front. </a:t>
            </a:r>
          </a:p>
        </p:txBody>
      </p:sp>
      <p:pic>
        <p:nvPicPr>
          <p:cNvPr id="123908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9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Replenish Single Trip Ticket Stock - Galexio Machine</a:t>
            </a:r>
          </a:p>
        </p:txBody>
      </p:sp>
      <p:sp>
        <p:nvSpPr>
          <p:cNvPr id="124930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619250"/>
            <a:ext cx="4038600" cy="4525963"/>
          </a:xfrm>
        </p:spPr>
        <p:txBody>
          <a:bodyPr/>
          <a:lstStyle/>
          <a:p>
            <a:pPr marL="457200" lvl="2" indent="-457200">
              <a:spcAft>
                <a:spcPts val="600"/>
              </a:spcAft>
              <a:buSzPct val="70000"/>
              <a:buFont typeface="+mj-lt"/>
              <a:buAutoNum type="arabicPeriod" startAt="11"/>
            </a:pPr>
            <a:r>
              <a:rPr lang="en-US" dirty="0" smtClean="0"/>
              <a:t>Open up new box by tearing along the perforated edges at top of box</a:t>
            </a:r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1"/>
            </a:pPr>
            <a:endParaRPr lang="en-US" dirty="0" smtClean="0"/>
          </a:p>
          <a:p>
            <a:pPr marL="457200" lvl="2" indent="-457200">
              <a:spcAft>
                <a:spcPts val="600"/>
              </a:spcAft>
              <a:buSzPct val="70000"/>
              <a:buFont typeface="Arial" charset="0"/>
              <a:buAutoNum type="arabicPeriod" startAt="11"/>
            </a:pPr>
            <a:endParaRPr lang="en-US" dirty="0" smtClean="0"/>
          </a:p>
        </p:txBody>
      </p:sp>
      <p:pic>
        <p:nvPicPr>
          <p:cNvPr id="124932" name="Picture 5" descr="IMG_42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3225" y="1728788"/>
            <a:ext cx="322897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4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QMS_TE_30_v2.0_Presentation">
  <a:themeElements>
    <a:clrScheme name="QTMS_TE_30_v5_Presentatio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QTMS_TE_30_v5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QTMS_TE_30_v5_Presentatio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TMS_TE_30_v5_Presentatio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TMS_TE_30_v5_Presentatio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TMS_TE_30_v5_Presentatio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TMS_TE_30_v5_Presentatio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TMS_TE_30_v5_Presentatio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TMS_TE_30_v5_Presentatio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TMS_TE_30_v5_Presentatio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TMS_TE_30_v5_Presentatio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TMS_TE_30_v5_Presentatio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TMS_TE_30_v5_Presentatio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TMS_TE_30_v5_Presentatio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ntent Page">
  <a:themeElements>
    <a:clrScheme name="1_Content P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tent Pag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ntent P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nt P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nt P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nt P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nt P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nt P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nt P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nt P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nt P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nt P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nt P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nt P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hase xmlns="2633d292-a9be-4526-a51b-286909b7eb0e">2. Curriculum Development</Phase>
    <Code xmlns="2633d292-a9be-4526-a51b-286909b7eb0e">QTMS-TE-30</Code>
    <Purpose xmlns="2633d292-a9be-4526-a51b-286909b7eb0e">Multi-page presentation slide template used as a visual tool that enables learners to retain key information/learning content.      </Purpos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1305989FC28D4C931922792FA78E28" ma:contentTypeVersion="3" ma:contentTypeDescription="Create a new document." ma:contentTypeScope="" ma:versionID="015c819c78ba4cbb52ac50e227618fda">
  <xsd:schema xmlns:xsd="http://www.w3.org/2001/XMLSchema" xmlns:p="http://schemas.microsoft.com/office/2006/metadata/properties" xmlns:ns2="2633d292-a9be-4526-a51b-286909b7eb0e" targetNamespace="http://schemas.microsoft.com/office/2006/metadata/properties" ma:root="true" ma:fieldsID="df09c6c3a1d4f459e417ccacf7420222" ns2:_="">
    <xsd:import namespace="2633d292-a9be-4526-a51b-286909b7eb0e"/>
    <xsd:element name="properties">
      <xsd:complexType>
        <xsd:sequence>
          <xsd:element name="documentManagement">
            <xsd:complexType>
              <xsd:all>
                <xsd:element ref="ns2:Code" minOccurs="0"/>
                <xsd:element ref="ns2:Purpose" minOccurs="0"/>
                <xsd:element ref="ns2:Phas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2633d292-a9be-4526-a51b-286909b7eb0e" elementFormDefault="qualified">
    <xsd:import namespace="http://schemas.microsoft.com/office/2006/documentManagement/types"/>
    <xsd:element name="Code" ma:index="8" nillable="true" ma:displayName="Code" ma:internalName="Code">
      <xsd:simpleType>
        <xsd:restriction base="dms:Text">
          <xsd:maxLength value="255"/>
        </xsd:restriction>
      </xsd:simpleType>
    </xsd:element>
    <xsd:element name="Purpose" ma:index="9" nillable="true" ma:displayName="Purpose" ma:internalName="Purpose">
      <xsd:simpleType>
        <xsd:restriction base="dms:Note"/>
      </xsd:simpleType>
    </xsd:element>
    <xsd:element name="Phase" ma:index="10" nillable="true" ma:displayName="Phase" ma:format="Dropdown" ma:internalName="Phase">
      <xsd:simpleType>
        <xsd:restriction base="dms:Choice">
          <xsd:enumeration value="0. Overarching"/>
          <xsd:enumeration value="1. Accessing RailCorp Training Services"/>
          <xsd:enumeration value="2. Curriculum Development"/>
          <xsd:enumeration value="3. Course Pilot"/>
          <xsd:enumeration value="4. Delivery and Assessment"/>
          <xsd:enumeration value="5. Record and Administration Management"/>
          <xsd:enumeration value="6. Evaluation, Review and Validation"/>
          <xsd:enumeration value="7. Continuous Improvement"/>
          <xsd:enumeration value="8. L&amp;D Staff Induction and Developmen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94AD1E-1FDA-4204-9754-6275DCF69346}">
  <ds:schemaRefs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2633d292-a9be-4526-a51b-286909b7eb0e"/>
  </ds:schemaRefs>
</ds:datastoreItem>
</file>

<file path=customXml/itemProps2.xml><?xml version="1.0" encoding="utf-8"?>
<ds:datastoreItem xmlns:ds="http://schemas.openxmlformats.org/officeDocument/2006/customXml" ds:itemID="{7B92615B-C6B7-49FE-B5D6-1717AB85C1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33d292-a9be-4526-a51b-286909b7eb0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EA88070C-EC89-4C16-B1F2-4AF04205F4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QMS_TE_30_v2.0_Presentation</Template>
  <TotalTime>173</TotalTime>
  <Words>3388</Words>
  <Application>Microsoft Office PowerPoint</Application>
  <PresentationFormat>On-screen Show (4:3)</PresentationFormat>
  <Paragraphs>460</Paragraphs>
  <Slides>143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143</vt:i4>
      </vt:variant>
    </vt:vector>
  </HeadingPairs>
  <TitlesOfParts>
    <vt:vector size="145" baseType="lpstr">
      <vt:lpstr>QMS_TE_30_v2.0_Presentation</vt:lpstr>
      <vt:lpstr>1_Content Page</vt:lpstr>
      <vt:lpstr>PowerPoint Presentation</vt:lpstr>
      <vt:lpstr>Course Outline</vt:lpstr>
      <vt:lpstr>Course Outline</vt:lpstr>
      <vt:lpstr>Housekeeping</vt:lpstr>
      <vt:lpstr>Housekeeping</vt:lpstr>
      <vt:lpstr>Topics we’re covering today</vt:lpstr>
      <vt:lpstr>Topics we’re covering today</vt:lpstr>
      <vt:lpstr>Opal Top Up and Single Trip Ticket Machines</vt:lpstr>
      <vt:lpstr>Galexio Opal Top Up and Single Trip Ticket Machine</vt:lpstr>
      <vt:lpstr>Astreo Opal Top Up and Single Trip Ticket Machine</vt:lpstr>
      <vt:lpstr>PowerPoint Presentation</vt:lpstr>
      <vt:lpstr>PowerPoint Presentation</vt:lpstr>
      <vt:lpstr>PowerPoint Presentation</vt:lpstr>
      <vt:lpstr>Engineering Maintenance Software Login/Access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 consumables for Paper Receipt Status</vt:lpstr>
      <vt:lpstr>Check consumables for Paper Receipt Status</vt:lpstr>
      <vt:lpstr>Check consumables for Paper Receipt Status</vt:lpstr>
      <vt:lpstr>PowerPoint Presentation</vt:lpstr>
      <vt:lpstr>Check Consumables for Single Trip Ticket Status</vt:lpstr>
      <vt:lpstr>Check Consumables for Single Trip Ticket Status</vt:lpstr>
      <vt:lpstr>Check Consumables for Single Trip Ticket Status</vt:lpstr>
      <vt:lpstr>Check Consumables for Single Trip Ticket Status</vt:lpstr>
      <vt:lpstr>PowerPoint Presentation</vt:lpstr>
      <vt:lpstr>Open the Galexio Machine</vt:lpstr>
      <vt:lpstr>Open the Astreo Machine</vt:lpstr>
      <vt:lpstr>Open the Astreo Machine</vt:lpstr>
      <vt:lpstr>Open the display inside</vt:lpstr>
      <vt:lpstr>Open the display inside</vt:lpstr>
      <vt:lpstr>PowerPoint Presentation</vt:lpstr>
      <vt:lpstr>Door</vt:lpstr>
      <vt:lpstr>Receipt Printer</vt:lpstr>
      <vt:lpstr>Single Trip Ticket Printer</vt:lpstr>
      <vt:lpstr>Coin Module (Astreo Machine only)</vt:lpstr>
      <vt:lpstr>Note Module (Astreo Machine only)</vt:lpstr>
      <vt:lpstr>Duress Alarm - Galexio Machine</vt:lpstr>
      <vt:lpstr>Duress Alarm - Astreo Machine</vt:lpstr>
      <vt:lpstr>PowerPoint Presentation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Galexio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Replenish paper receipt roll - Astreo Machine</vt:lpstr>
      <vt:lpstr>PowerPoint Presentation</vt:lpstr>
      <vt:lpstr>Replenish Single Trip Ticket Stock - Galexio Machine</vt:lpstr>
      <vt:lpstr>Replenish Single Trip Ticket Stock –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Galexio Machine</vt:lpstr>
      <vt:lpstr>Replenish Single Trip Ticket Stock - Astreo Machine</vt:lpstr>
      <vt:lpstr>Replenish Single Trip Ticket Stock - Astreo Machine</vt:lpstr>
      <vt:lpstr>Replenish Single Trip Ticket Stock - Astreo Machine</vt:lpstr>
      <vt:lpstr>Replenish Single Trip Ticket Stock - Astreo Machine</vt:lpstr>
      <vt:lpstr>Replenish Single Trip Ticket Stock - Astreo Machine</vt:lpstr>
      <vt:lpstr>PowerPoint Presentation</vt:lpstr>
      <vt:lpstr>Replenish Single Trip Ticket Stock - Astreo Machine</vt:lpstr>
      <vt:lpstr>Replenish Single Trip Ticket Stock - Astreo Machine</vt:lpstr>
      <vt:lpstr>Replenish Single Trip Ticket Stock - Astreo Machine</vt:lpstr>
      <vt:lpstr>Replenish Single Trip Ticket Stock - Astreo Machine</vt:lpstr>
      <vt:lpstr>Replenish Single Trip Ticket Stock - Astreo Machine</vt:lpstr>
      <vt:lpstr>Replenish Single Trip Ticket Stock - Astreo Machine</vt:lpstr>
      <vt:lpstr>Replenish Single Trip Ticket Stock - Astreo Machine</vt:lpstr>
      <vt:lpstr>Replenish Single Trip Ticket Stock - Astreo Machine</vt:lpstr>
      <vt:lpstr>Replenish Single Trip Ticket Stock - Astreo Machine</vt:lpstr>
      <vt:lpstr>Replenish Single Trip Ticket Stock - Astreo Machine</vt:lpstr>
      <vt:lpstr>Empty IMS reject bin</vt:lpstr>
      <vt:lpstr>Empty IMS reject bin</vt:lpstr>
      <vt:lpstr>Empty IMS reject bin</vt:lpstr>
      <vt:lpstr>Empty IMS reject bin</vt:lpstr>
      <vt:lpstr>Empty IMS reject bin</vt:lpstr>
      <vt:lpstr>Empty IMS reject bin</vt:lpstr>
      <vt:lpstr>Empty IMS reject bin</vt:lpstr>
      <vt:lpstr>Empty IMS reject bin</vt:lpstr>
      <vt:lpstr>PowerPoint Presentation</vt:lpstr>
      <vt:lpstr>Return Machine to Sales Mode</vt:lpstr>
      <vt:lpstr>Return Machine to Sales Mode</vt:lpstr>
      <vt:lpstr>Return Machine to Sales Mode</vt:lpstr>
      <vt:lpstr>Close Door</vt:lpstr>
      <vt:lpstr>Lock Opal Top Up and Single Trip Ticket Machine - Galexio Machine</vt:lpstr>
      <vt:lpstr>Lock Opal Top Up and Single Trip Ticket Machine - Galexio Machine</vt:lpstr>
      <vt:lpstr>Lock Opal Top Up and Single Trip Ticket Machine - Galexio Machine</vt:lpstr>
      <vt:lpstr>Lock Opal Top Up and Single Trip Ticket Machine - Galexio Machine</vt:lpstr>
      <vt:lpstr>Lock Opal Top Up and Single Trip Ticket Machine - Astreo Machine</vt:lpstr>
      <vt:lpstr>Lock Opal Top Up and Single Trip Ticket Machine - Astreo Machine</vt:lpstr>
      <vt:lpstr>Lock Opal Top Up and Single Trip Ticket Machine - Astreo Machine</vt:lpstr>
      <vt:lpstr>Lock Opal Top Up and Single Trip Ticket Machine - Astreo Machine</vt:lpstr>
      <vt:lpstr>PowerPoint Presentation</vt:lpstr>
    </vt:vector>
  </TitlesOfParts>
  <Company>TfNSW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Schuberg, Emma</dc:creator>
  <dc:description>NOTE TO CURRICULUM DEVELOPER: REFER TO QTMS-PR-39 CURRICULUM DEVELOPMENT GUIDE ON THE USE OF THIS TEMPLATE.</dc:description>
  <cp:lastModifiedBy>Svensen, Ruth</cp:lastModifiedBy>
  <cp:revision>17</cp:revision>
  <dcterms:created xsi:type="dcterms:W3CDTF">2014-05-12T03:25:29Z</dcterms:created>
  <dcterms:modified xsi:type="dcterms:W3CDTF">2017-05-10T04:38:41Z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ArticulateGUID">
    <vt:lpwstr>DB600995-83B2-4384-8BFA-34A67C652E1D</vt:lpwstr>
  </property>
  <property fmtid="{D5CDD505-2E9C-101B-9397-08002B2CF9AE}" pid="4" name="ArticulatePath">
    <vt:lpwstr>OL13</vt:lpwstr>
  </property>
</Properties>
</file>